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27" r:id="rId1"/>
  </p:sldMasterIdLst>
  <p:notesMasterIdLst>
    <p:notesMasterId r:id="rId25"/>
  </p:notesMasterIdLst>
  <p:sldIdLst>
    <p:sldId id="256" r:id="rId2"/>
    <p:sldId id="257" r:id="rId3"/>
    <p:sldId id="258" r:id="rId4"/>
    <p:sldId id="259" r:id="rId5"/>
    <p:sldId id="264" r:id="rId6"/>
    <p:sldId id="280" r:id="rId7"/>
    <p:sldId id="267" r:id="rId8"/>
    <p:sldId id="269" r:id="rId9"/>
    <p:sldId id="266" r:id="rId10"/>
    <p:sldId id="268" r:id="rId11"/>
    <p:sldId id="270" r:id="rId12"/>
    <p:sldId id="272" r:id="rId13"/>
    <p:sldId id="273" r:id="rId14"/>
    <p:sldId id="274" r:id="rId15"/>
    <p:sldId id="275" r:id="rId16"/>
    <p:sldId id="276" r:id="rId17"/>
    <p:sldId id="271" r:id="rId18"/>
    <p:sldId id="277" r:id="rId19"/>
    <p:sldId id="278" r:id="rId20"/>
    <p:sldId id="263" r:id="rId21"/>
    <p:sldId id="282" r:id="rId22"/>
    <p:sldId id="279"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p:restoredTop sz="96327"/>
  </p:normalViewPr>
  <p:slideViewPr>
    <p:cSldViewPr snapToGrid="0">
      <p:cViewPr varScale="1">
        <p:scale>
          <a:sx n="109" d="100"/>
          <a:sy n="109" d="100"/>
        </p:scale>
        <p:origin x="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C0137A-25AF-DF49-9BFD-8C5712E31D88}" type="doc">
      <dgm:prSet loTypeId="urn:microsoft.com/office/officeart/2016/7/layout/ChevronBlockProcess" loCatId="process" qsTypeId="urn:microsoft.com/office/officeart/2005/8/quickstyle/simple1" qsCatId="simple" csTypeId="urn:microsoft.com/office/officeart/2005/8/colors/colorful5" csCatId="colorful" phldr="1"/>
      <dgm:spPr/>
      <dgm:t>
        <a:bodyPr/>
        <a:lstStyle/>
        <a:p>
          <a:endParaRPr lang="en-US"/>
        </a:p>
      </dgm:t>
    </dgm:pt>
    <dgm:pt modelId="{646C5D56-E075-DF48-B4DE-A483E07B9C06}">
      <dgm:prSet phldrT="[Text]"/>
      <dgm:spPr/>
      <dgm:t>
        <a:bodyPr/>
        <a:lstStyle/>
        <a:p>
          <a:pPr>
            <a:lnSpc>
              <a:spcPct val="100000"/>
            </a:lnSpc>
          </a:pPr>
          <a:r>
            <a:rPr lang="en-US" dirty="0"/>
            <a:t>Neo4j Demo</a:t>
          </a:r>
        </a:p>
      </dgm:t>
    </dgm:pt>
    <dgm:pt modelId="{189922C3-805E-9844-8C9B-CFF17C9543E6}">
      <dgm:prSet phldrT="[Text]"/>
      <dgm:spPr/>
      <dgm:t>
        <a:bodyPr/>
        <a:lstStyle/>
        <a:p>
          <a:r>
            <a:rPr lang="en-US" dirty="0"/>
            <a:t>neo4j Data Preparation</a:t>
          </a:r>
        </a:p>
      </dgm:t>
    </dgm:pt>
    <dgm:pt modelId="{FAA563FB-0D6C-324A-9EB1-C84BAB48EE93}" type="sibTrans" cxnId="{19EE7151-FFD8-5045-9EC1-8B047C434EC2}">
      <dgm:prSet/>
      <dgm:spPr/>
      <dgm:t>
        <a:bodyPr/>
        <a:lstStyle/>
        <a:p>
          <a:endParaRPr lang="en-US"/>
        </a:p>
      </dgm:t>
    </dgm:pt>
    <dgm:pt modelId="{2035B944-944E-5848-A580-A49B9D960829}" type="parTrans" cxnId="{19EE7151-FFD8-5045-9EC1-8B047C434EC2}">
      <dgm:prSet/>
      <dgm:spPr/>
      <dgm:t>
        <a:bodyPr/>
        <a:lstStyle/>
        <a:p>
          <a:endParaRPr lang="en-US"/>
        </a:p>
      </dgm:t>
    </dgm:pt>
    <dgm:pt modelId="{8C523A18-8269-3647-AAF6-9AA1BD23C00D}" type="sibTrans" cxnId="{C5DA2FCB-FAA9-364A-8C27-13DD9C6980F6}">
      <dgm:prSet/>
      <dgm:spPr/>
      <dgm:t>
        <a:bodyPr/>
        <a:lstStyle/>
        <a:p>
          <a:endParaRPr lang="en-US"/>
        </a:p>
      </dgm:t>
    </dgm:pt>
    <dgm:pt modelId="{B90138D4-6A4A-AF45-87D1-853A1CB9C755}" type="parTrans" cxnId="{C5DA2FCB-FAA9-364A-8C27-13DD9C6980F6}">
      <dgm:prSet/>
      <dgm:spPr/>
      <dgm:t>
        <a:bodyPr/>
        <a:lstStyle/>
        <a:p>
          <a:endParaRPr lang="en-US"/>
        </a:p>
      </dgm:t>
    </dgm:pt>
    <dgm:pt modelId="{0B5F4594-5DEC-EF4C-B711-4652320756EA}">
      <dgm:prSet phldrT="[Text]"/>
      <dgm:spPr/>
      <dgm:t>
        <a:bodyPr/>
        <a:lstStyle/>
        <a:p>
          <a:r>
            <a:rPr lang="en-US" dirty="0"/>
            <a:t>NLP Using Spacy</a:t>
          </a:r>
        </a:p>
      </dgm:t>
    </dgm:pt>
    <dgm:pt modelId="{0AD21C83-E58F-E747-9C4A-D8387E18D36B}" type="sibTrans" cxnId="{E5BDDAD5-DA7D-0C44-8391-BD749695DE4F}">
      <dgm:prSet/>
      <dgm:spPr/>
      <dgm:t>
        <a:bodyPr/>
        <a:lstStyle/>
        <a:p>
          <a:endParaRPr lang="en-US"/>
        </a:p>
      </dgm:t>
    </dgm:pt>
    <dgm:pt modelId="{712958D9-D850-AC48-9C5A-6BBFDC8C0EAE}" type="parTrans" cxnId="{E5BDDAD5-DA7D-0C44-8391-BD749695DE4F}">
      <dgm:prSet/>
      <dgm:spPr/>
      <dgm:t>
        <a:bodyPr/>
        <a:lstStyle/>
        <a:p>
          <a:endParaRPr lang="en-US"/>
        </a:p>
      </dgm:t>
    </dgm:pt>
    <dgm:pt modelId="{188DDE5E-15DF-174F-8602-42DD92E55104}">
      <dgm:prSet phldrT="[Text]"/>
      <dgm:spPr/>
      <dgm:t>
        <a:bodyPr/>
        <a:lstStyle/>
        <a:p>
          <a:r>
            <a:rPr lang="en-US" dirty="0"/>
            <a:t>Pre-process the Data</a:t>
          </a:r>
        </a:p>
      </dgm:t>
    </dgm:pt>
    <dgm:pt modelId="{87128803-747B-6645-B6BF-E660927B360E}" type="sibTrans" cxnId="{24FB0B7F-BFA4-7E4E-AB46-C35CFFCF3B75}">
      <dgm:prSet/>
      <dgm:spPr/>
      <dgm:t>
        <a:bodyPr/>
        <a:lstStyle/>
        <a:p>
          <a:endParaRPr lang="en-US"/>
        </a:p>
      </dgm:t>
    </dgm:pt>
    <dgm:pt modelId="{7CF7DB66-E0EE-4B47-BE8D-CD7F5F4BBE9A}" type="parTrans" cxnId="{24FB0B7F-BFA4-7E4E-AB46-C35CFFCF3B75}">
      <dgm:prSet/>
      <dgm:spPr/>
      <dgm:t>
        <a:bodyPr/>
        <a:lstStyle/>
        <a:p>
          <a:endParaRPr lang="en-US"/>
        </a:p>
      </dgm:t>
    </dgm:pt>
    <dgm:pt modelId="{45180AB4-8467-1048-BFF7-12F6E1E8BAF9}">
      <dgm:prSet phldrT="[Text]"/>
      <dgm:spPr/>
      <dgm:t>
        <a:bodyPr/>
        <a:lstStyle/>
        <a:p>
          <a:pPr>
            <a:lnSpc>
              <a:spcPct val="100000"/>
            </a:lnSpc>
          </a:pPr>
          <a:r>
            <a:rPr lang="en-US" dirty="0"/>
            <a:t>Data Cleaning</a:t>
          </a:r>
        </a:p>
      </dgm:t>
    </dgm:pt>
    <dgm:pt modelId="{7E27E107-9ECF-3C4B-884B-391F61FA2EE9}" type="sibTrans" cxnId="{D0E21E6B-8F96-ED4F-AEFE-8DFF54098502}">
      <dgm:prSet/>
      <dgm:spPr/>
      <dgm:t>
        <a:bodyPr/>
        <a:lstStyle/>
        <a:p>
          <a:endParaRPr lang="en-US"/>
        </a:p>
      </dgm:t>
    </dgm:pt>
    <dgm:pt modelId="{5772D0F1-9060-854A-8F42-037B53583508}" type="parTrans" cxnId="{D0E21E6B-8F96-ED4F-AEFE-8DFF54098502}">
      <dgm:prSet/>
      <dgm:spPr/>
      <dgm:t>
        <a:bodyPr/>
        <a:lstStyle/>
        <a:p>
          <a:endParaRPr lang="en-US"/>
        </a:p>
      </dgm:t>
    </dgm:pt>
    <dgm:pt modelId="{C63859D7-5CB4-CB47-A6F3-A6425384B055}">
      <dgm:prSet phldrT="[Text]"/>
      <dgm:spPr/>
      <dgm:t>
        <a:bodyPr/>
        <a:lstStyle/>
        <a:p>
          <a:pPr>
            <a:lnSpc>
              <a:spcPct val="100000"/>
            </a:lnSpc>
          </a:pPr>
          <a:endParaRPr lang="en-US" dirty="0"/>
        </a:p>
      </dgm:t>
    </dgm:pt>
    <dgm:pt modelId="{EF675BA6-3B54-224B-AAD2-7E37E7D71689}" type="sibTrans" cxnId="{AC6C4E1D-2464-3248-81A1-51E671DEDA84}">
      <dgm:prSet/>
      <dgm:spPr/>
      <dgm:t>
        <a:bodyPr/>
        <a:lstStyle/>
        <a:p>
          <a:endParaRPr lang="en-US"/>
        </a:p>
      </dgm:t>
    </dgm:pt>
    <dgm:pt modelId="{8AD2C83E-0D4C-C84B-99FB-71F446742B42}" type="parTrans" cxnId="{AC6C4E1D-2464-3248-81A1-51E671DEDA84}">
      <dgm:prSet/>
      <dgm:spPr/>
      <dgm:t>
        <a:bodyPr/>
        <a:lstStyle/>
        <a:p>
          <a:endParaRPr lang="en-US"/>
        </a:p>
      </dgm:t>
    </dgm:pt>
    <dgm:pt modelId="{C09109FB-5BF9-434E-A946-01EC7852DA3F}">
      <dgm:prSet/>
      <dgm:spPr/>
      <dgm:t>
        <a:bodyPr/>
        <a:lstStyle/>
        <a:p>
          <a:r>
            <a:rPr lang="en-US" dirty="0"/>
            <a:t>Subject-Verb-Object  Extraction</a:t>
          </a:r>
        </a:p>
      </dgm:t>
    </dgm:pt>
    <dgm:pt modelId="{E5CA8E03-6836-384B-8C9D-576E0DB23770}" type="parTrans" cxnId="{34E291BF-6ECE-BD47-B3E2-7ADD71F8AC85}">
      <dgm:prSet/>
      <dgm:spPr/>
      <dgm:t>
        <a:bodyPr/>
        <a:lstStyle/>
        <a:p>
          <a:endParaRPr lang="en-US"/>
        </a:p>
      </dgm:t>
    </dgm:pt>
    <dgm:pt modelId="{F13414CC-1B04-DD4D-A790-1D997861D994}" type="sibTrans" cxnId="{34E291BF-6ECE-BD47-B3E2-7ADD71F8AC85}">
      <dgm:prSet/>
      <dgm:spPr/>
      <dgm:t>
        <a:bodyPr/>
        <a:lstStyle/>
        <a:p>
          <a:endParaRPr lang="en-US"/>
        </a:p>
      </dgm:t>
    </dgm:pt>
    <dgm:pt modelId="{32B3757F-0294-CD46-88A5-CF82F8083749}" type="pres">
      <dgm:prSet presAssocID="{8BC0137A-25AF-DF49-9BFD-8C5712E31D88}" presName="Name0" presStyleCnt="0">
        <dgm:presLayoutVars>
          <dgm:dir/>
          <dgm:animLvl val="lvl"/>
          <dgm:resizeHandles val="exact"/>
        </dgm:presLayoutVars>
      </dgm:prSet>
      <dgm:spPr/>
    </dgm:pt>
    <dgm:pt modelId="{ACA513A8-F826-3844-990C-0767FAF6C951}" type="pres">
      <dgm:prSet presAssocID="{188DDE5E-15DF-174F-8602-42DD92E55104}" presName="composite" presStyleCnt="0"/>
      <dgm:spPr/>
    </dgm:pt>
    <dgm:pt modelId="{20A64FF4-11DC-8B49-BD58-5FA62D517FB6}" type="pres">
      <dgm:prSet presAssocID="{188DDE5E-15DF-174F-8602-42DD92E55104}" presName="parTx" presStyleLbl="alignNode1" presStyleIdx="0" presStyleCnt="3">
        <dgm:presLayoutVars>
          <dgm:chMax val="0"/>
          <dgm:chPref val="0"/>
        </dgm:presLayoutVars>
      </dgm:prSet>
      <dgm:spPr/>
    </dgm:pt>
    <dgm:pt modelId="{125A488F-D4E2-454D-B28C-C1FC3B5F2F34}" type="pres">
      <dgm:prSet presAssocID="{188DDE5E-15DF-174F-8602-42DD92E55104}" presName="desTx" presStyleLbl="alignAccFollowNode1" presStyleIdx="0" presStyleCnt="3" custScaleY="32045">
        <dgm:presLayoutVars/>
      </dgm:prSet>
      <dgm:spPr/>
    </dgm:pt>
    <dgm:pt modelId="{5504AC79-A410-C248-A01D-B3EE1248864E}" type="pres">
      <dgm:prSet presAssocID="{87128803-747B-6645-B6BF-E660927B360E}" presName="space" presStyleCnt="0"/>
      <dgm:spPr/>
    </dgm:pt>
    <dgm:pt modelId="{1321A755-E8E2-D740-9CF0-8A5856E84CDA}" type="pres">
      <dgm:prSet presAssocID="{0B5F4594-5DEC-EF4C-B711-4652320756EA}" presName="composite" presStyleCnt="0"/>
      <dgm:spPr/>
    </dgm:pt>
    <dgm:pt modelId="{A8EB8A01-EE01-2F4C-92B7-1AE08065E89F}" type="pres">
      <dgm:prSet presAssocID="{0B5F4594-5DEC-EF4C-B711-4652320756EA}" presName="parTx" presStyleLbl="alignNode1" presStyleIdx="1" presStyleCnt="3">
        <dgm:presLayoutVars>
          <dgm:chMax val="0"/>
          <dgm:chPref val="0"/>
        </dgm:presLayoutVars>
      </dgm:prSet>
      <dgm:spPr/>
    </dgm:pt>
    <dgm:pt modelId="{239A6708-31E4-0142-B05D-A3500BF3C6B6}" type="pres">
      <dgm:prSet presAssocID="{0B5F4594-5DEC-EF4C-B711-4652320756EA}" presName="desTx" presStyleLbl="alignAccFollowNode1" presStyleIdx="1" presStyleCnt="3" custScaleY="37022">
        <dgm:presLayoutVars/>
      </dgm:prSet>
      <dgm:spPr/>
    </dgm:pt>
    <dgm:pt modelId="{B52A4237-9EF5-3448-A7FD-EF5C2811F4BA}" type="pres">
      <dgm:prSet presAssocID="{0AD21C83-E58F-E747-9C4A-D8387E18D36B}" presName="space" presStyleCnt="0"/>
      <dgm:spPr/>
    </dgm:pt>
    <dgm:pt modelId="{A68B1BD0-270D-0240-8488-3FDF27AA76E2}" type="pres">
      <dgm:prSet presAssocID="{189922C3-805E-9844-8C9B-CFF17C9543E6}" presName="composite" presStyleCnt="0"/>
      <dgm:spPr/>
    </dgm:pt>
    <dgm:pt modelId="{C26C957C-07DE-8342-9CF1-C179E36175CD}" type="pres">
      <dgm:prSet presAssocID="{189922C3-805E-9844-8C9B-CFF17C9543E6}" presName="parTx" presStyleLbl="alignNode1" presStyleIdx="2" presStyleCnt="3">
        <dgm:presLayoutVars>
          <dgm:chMax val="0"/>
          <dgm:chPref val="0"/>
        </dgm:presLayoutVars>
      </dgm:prSet>
      <dgm:spPr/>
    </dgm:pt>
    <dgm:pt modelId="{C67970DA-CEAF-C942-9042-99486872707A}" type="pres">
      <dgm:prSet presAssocID="{189922C3-805E-9844-8C9B-CFF17C9543E6}" presName="desTx" presStyleLbl="alignAccFollowNode1" presStyleIdx="2" presStyleCnt="3" custScaleY="38365">
        <dgm:presLayoutVars/>
      </dgm:prSet>
      <dgm:spPr/>
    </dgm:pt>
  </dgm:ptLst>
  <dgm:cxnLst>
    <dgm:cxn modelId="{5B1E821A-4AF7-5849-B46C-02F7901583F0}" type="presOf" srcId="{C09109FB-5BF9-434E-A946-01EC7852DA3F}" destId="{239A6708-31E4-0142-B05D-A3500BF3C6B6}" srcOrd="0" destOrd="0" presId="urn:microsoft.com/office/officeart/2016/7/layout/ChevronBlockProcess"/>
    <dgm:cxn modelId="{AC6C4E1D-2464-3248-81A1-51E671DEDA84}" srcId="{188DDE5E-15DF-174F-8602-42DD92E55104}" destId="{C63859D7-5CB4-CB47-A6F3-A6425384B055}" srcOrd="1" destOrd="0" parTransId="{8AD2C83E-0D4C-C84B-99FB-71F446742B42}" sibTransId="{EF675BA6-3B54-224B-AAD2-7E37E7D71689}"/>
    <dgm:cxn modelId="{A5D2032F-A858-E24C-85BB-6AB628DC816C}" type="presOf" srcId="{646C5D56-E075-DF48-B4DE-A483E07B9C06}" destId="{C67970DA-CEAF-C942-9042-99486872707A}" srcOrd="0" destOrd="0" presId="urn:microsoft.com/office/officeart/2016/7/layout/ChevronBlockProcess"/>
    <dgm:cxn modelId="{EA858947-E3A3-2147-AE92-B7DB58EB1122}" type="presOf" srcId="{C63859D7-5CB4-CB47-A6F3-A6425384B055}" destId="{125A488F-D4E2-454D-B28C-C1FC3B5F2F34}" srcOrd="0" destOrd="1" presId="urn:microsoft.com/office/officeart/2016/7/layout/ChevronBlockProcess"/>
    <dgm:cxn modelId="{19EE7151-FFD8-5045-9EC1-8B047C434EC2}" srcId="{8BC0137A-25AF-DF49-9BFD-8C5712E31D88}" destId="{189922C3-805E-9844-8C9B-CFF17C9543E6}" srcOrd="2" destOrd="0" parTransId="{2035B944-944E-5848-A580-A49B9D960829}" sibTransId="{FAA563FB-0D6C-324A-9EB1-C84BAB48EE93}"/>
    <dgm:cxn modelId="{583FE067-EEF5-F643-9545-4511CEBCEEAA}" type="presOf" srcId="{188DDE5E-15DF-174F-8602-42DD92E55104}" destId="{20A64FF4-11DC-8B49-BD58-5FA62D517FB6}" srcOrd="0" destOrd="0" presId="urn:microsoft.com/office/officeart/2016/7/layout/ChevronBlockProcess"/>
    <dgm:cxn modelId="{D0E21E6B-8F96-ED4F-AEFE-8DFF54098502}" srcId="{188DDE5E-15DF-174F-8602-42DD92E55104}" destId="{45180AB4-8467-1048-BFF7-12F6E1E8BAF9}" srcOrd="0" destOrd="0" parTransId="{5772D0F1-9060-854A-8F42-037B53583508}" sibTransId="{7E27E107-9ECF-3C4B-884B-391F61FA2EE9}"/>
    <dgm:cxn modelId="{24FB0B7F-BFA4-7E4E-AB46-C35CFFCF3B75}" srcId="{8BC0137A-25AF-DF49-9BFD-8C5712E31D88}" destId="{188DDE5E-15DF-174F-8602-42DD92E55104}" srcOrd="0" destOrd="0" parTransId="{7CF7DB66-E0EE-4B47-BE8D-CD7F5F4BBE9A}" sibTransId="{87128803-747B-6645-B6BF-E660927B360E}"/>
    <dgm:cxn modelId="{52C24C90-02CE-364C-AE50-798FC200BB3E}" type="presOf" srcId="{8BC0137A-25AF-DF49-9BFD-8C5712E31D88}" destId="{32B3757F-0294-CD46-88A5-CF82F8083749}" srcOrd="0" destOrd="0" presId="urn:microsoft.com/office/officeart/2016/7/layout/ChevronBlockProcess"/>
    <dgm:cxn modelId="{13AA46A3-C0B7-B74A-BA18-D9C19E229F48}" type="presOf" srcId="{45180AB4-8467-1048-BFF7-12F6E1E8BAF9}" destId="{125A488F-D4E2-454D-B28C-C1FC3B5F2F34}" srcOrd="0" destOrd="0" presId="urn:microsoft.com/office/officeart/2016/7/layout/ChevronBlockProcess"/>
    <dgm:cxn modelId="{79832FB9-FEA6-9C44-B984-3595B63C4191}" type="presOf" srcId="{0B5F4594-5DEC-EF4C-B711-4652320756EA}" destId="{A8EB8A01-EE01-2F4C-92B7-1AE08065E89F}" srcOrd="0" destOrd="0" presId="urn:microsoft.com/office/officeart/2016/7/layout/ChevronBlockProcess"/>
    <dgm:cxn modelId="{34E291BF-6ECE-BD47-B3E2-7ADD71F8AC85}" srcId="{0B5F4594-5DEC-EF4C-B711-4652320756EA}" destId="{C09109FB-5BF9-434E-A946-01EC7852DA3F}" srcOrd="0" destOrd="0" parTransId="{E5CA8E03-6836-384B-8C9D-576E0DB23770}" sibTransId="{F13414CC-1B04-DD4D-A790-1D997861D994}"/>
    <dgm:cxn modelId="{C5DA2FCB-FAA9-364A-8C27-13DD9C6980F6}" srcId="{189922C3-805E-9844-8C9B-CFF17C9543E6}" destId="{646C5D56-E075-DF48-B4DE-A483E07B9C06}" srcOrd="0" destOrd="0" parTransId="{B90138D4-6A4A-AF45-87D1-853A1CB9C755}" sibTransId="{8C523A18-8269-3647-AAF6-9AA1BD23C00D}"/>
    <dgm:cxn modelId="{E5BDDAD5-DA7D-0C44-8391-BD749695DE4F}" srcId="{8BC0137A-25AF-DF49-9BFD-8C5712E31D88}" destId="{0B5F4594-5DEC-EF4C-B711-4652320756EA}" srcOrd="1" destOrd="0" parTransId="{712958D9-D850-AC48-9C5A-6BBFDC8C0EAE}" sibTransId="{0AD21C83-E58F-E747-9C4A-D8387E18D36B}"/>
    <dgm:cxn modelId="{5B0F1FEB-EB18-834F-B42F-8B963C4FD747}" type="presOf" srcId="{189922C3-805E-9844-8C9B-CFF17C9543E6}" destId="{C26C957C-07DE-8342-9CF1-C179E36175CD}" srcOrd="0" destOrd="0" presId="urn:microsoft.com/office/officeart/2016/7/layout/ChevronBlockProcess"/>
    <dgm:cxn modelId="{0FDC4D9A-6A49-0A43-BA0D-F120E0F95886}" type="presParOf" srcId="{32B3757F-0294-CD46-88A5-CF82F8083749}" destId="{ACA513A8-F826-3844-990C-0767FAF6C951}" srcOrd="0" destOrd="0" presId="urn:microsoft.com/office/officeart/2016/7/layout/ChevronBlockProcess"/>
    <dgm:cxn modelId="{C04A546D-9BED-B64E-AACA-3ED3D7BF713B}" type="presParOf" srcId="{ACA513A8-F826-3844-990C-0767FAF6C951}" destId="{20A64FF4-11DC-8B49-BD58-5FA62D517FB6}" srcOrd="0" destOrd="0" presId="urn:microsoft.com/office/officeart/2016/7/layout/ChevronBlockProcess"/>
    <dgm:cxn modelId="{3D712A84-F534-0148-914B-125D6749A75E}" type="presParOf" srcId="{ACA513A8-F826-3844-990C-0767FAF6C951}" destId="{125A488F-D4E2-454D-B28C-C1FC3B5F2F34}" srcOrd="1" destOrd="0" presId="urn:microsoft.com/office/officeart/2016/7/layout/ChevronBlockProcess"/>
    <dgm:cxn modelId="{FB9784B7-9027-554C-B9A5-B7980BD88387}" type="presParOf" srcId="{32B3757F-0294-CD46-88A5-CF82F8083749}" destId="{5504AC79-A410-C248-A01D-B3EE1248864E}" srcOrd="1" destOrd="0" presId="urn:microsoft.com/office/officeart/2016/7/layout/ChevronBlockProcess"/>
    <dgm:cxn modelId="{0ACC02F1-D598-9742-B196-891097D98830}" type="presParOf" srcId="{32B3757F-0294-CD46-88A5-CF82F8083749}" destId="{1321A755-E8E2-D740-9CF0-8A5856E84CDA}" srcOrd="2" destOrd="0" presId="urn:microsoft.com/office/officeart/2016/7/layout/ChevronBlockProcess"/>
    <dgm:cxn modelId="{4ABC05AF-4B69-D249-9DF9-0F738505829E}" type="presParOf" srcId="{1321A755-E8E2-D740-9CF0-8A5856E84CDA}" destId="{A8EB8A01-EE01-2F4C-92B7-1AE08065E89F}" srcOrd="0" destOrd="0" presId="urn:microsoft.com/office/officeart/2016/7/layout/ChevronBlockProcess"/>
    <dgm:cxn modelId="{CACC1DAA-51C0-6A4D-9AC7-C7B73F6FBBF1}" type="presParOf" srcId="{1321A755-E8E2-D740-9CF0-8A5856E84CDA}" destId="{239A6708-31E4-0142-B05D-A3500BF3C6B6}" srcOrd="1" destOrd="0" presId="urn:microsoft.com/office/officeart/2016/7/layout/ChevronBlockProcess"/>
    <dgm:cxn modelId="{939C2968-3933-424C-9EDE-DE2E6C638ABF}" type="presParOf" srcId="{32B3757F-0294-CD46-88A5-CF82F8083749}" destId="{B52A4237-9EF5-3448-A7FD-EF5C2811F4BA}" srcOrd="3" destOrd="0" presId="urn:microsoft.com/office/officeart/2016/7/layout/ChevronBlockProcess"/>
    <dgm:cxn modelId="{4AC96FDA-623F-A84F-B25B-8C02F61B4A6B}" type="presParOf" srcId="{32B3757F-0294-CD46-88A5-CF82F8083749}" destId="{A68B1BD0-270D-0240-8488-3FDF27AA76E2}" srcOrd="4" destOrd="0" presId="urn:microsoft.com/office/officeart/2016/7/layout/ChevronBlockProcess"/>
    <dgm:cxn modelId="{BF4C445C-35C2-DA45-BC34-9389C8B3B8FF}" type="presParOf" srcId="{A68B1BD0-270D-0240-8488-3FDF27AA76E2}" destId="{C26C957C-07DE-8342-9CF1-C179E36175CD}" srcOrd="0" destOrd="0" presId="urn:microsoft.com/office/officeart/2016/7/layout/ChevronBlockProcess"/>
    <dgm:cxn modelId="{00DC2E80-44DE-4C4C-A4D1-ADB77A53C63F}" type="presParOf" srcId="{A68B1BD0-270D-0240-8488-3FDF27AA76E2}" destId="{C67970DA-CEAF-C942-9042-99486872707A}"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64FF4-11DC-8B49-BD58-5FA62D517FB6}">
      <dsp:nvSpPr>
        <dsp:cNvPr id="0" name=""/>
        <dsp:cNvSpPr/>
      </dsp:nvSpPr>
      <dsp:spPr>
        <a:xfrm>
          <a:off x="3653" y="838503"/>
          <a:ext cx="3401818" cy="1020545"/>
        </a:xfrm>
        <a:prstGeom prst="chevron">
          <a:avLst>
            <a:gd name="adj" fmla="val 30000"/>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009" tIns="126009" rIns="126009" bIns="126009" numCol="1" spcCol="1270" anchor="ctr" anchorCtr="0">
          <a:noAutofit/>
        </a:bodyPr>
        <a:lstStyle/>
        <a:p>
          <a:pPr marL="0" lvl="0" indent="0" algn="ctr" defTabSz="1200150">
            <a:lnSpc>
              <a:spcPct val="90000"/>
            </a:lnSpc>
            <a:spcBef>
              <a:spcPct val="0"/>
            </a:spcBef>
            <a:spcAft>
              <a:spcPct val="35000"/>
            </a:spcAft>
            <a:buNone/>
          </a:pPr>
          <a:r>
            <a:rPr lang="en-US" sz="2700" kern="1200" dirty="0"/>
            <a:t>Pre-process the Data</a:t>
          </a:r>
        </a:p>
      </dsp:txBody>
      <dsp:txXfrm>
        <a:off x="309817" y="838503"/>
        <a:ext cx="2789491" cy="1020545"/>
      </dsp:txXfrm>
    </dsp:sp>
    <dsp:sp modelId="{125A488F-D4E2-454D-B28C-C1FC3B5F2F34}">
      <dsp:nvSpPr>
        <dsp:cNvPr id="0" name=""/>
        <dsp:cNvSpPr/>
      </dsp:nvSpPr>
      <dsp:spPr>
        <a:xfrm>
          <a:off x="3653" y="2182137"/>
          <a:ext cx="3095654" cy="364157"/>
        </a:xfrm>
        <a:prstGeom prst="rect">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4626" tIns="244626" rIns="244626" bIns="489251" numCol="1" spcCol="1270" anchor="t" anchorCtr="0">
          <a:noAutofit/>
        </a:bodyPr>
        <a:lstStyle/>
        <a:p>
          <a:pPr marL="0" lvl="0" indent="0" algn="l" defTabSz="488950">
            <a:lnSpc>
              <a:spcPct val="100000"/>
            </a:lnSpc>
            <a:spcBef>
              <a:spcPct val="0"/>
            </a:spcBef>
            <a:spcAft>
              <a:spcPct val="35000"/>
            </a:spcAft>
            <a:buNone/>
          </a:pPr>
          <a:r>
            <a:rPr lang="en-US" sz="1100" kern="1200" dirty="0"/>
            <a:t>Data Cleaning</a:t>
          </a:r>
        </a:p>
        <a:p>
          <a:pPr marL="0" lvl="0" indent="0" algn="l" defTabSz="488950">
            <a:lnSpc>
              <a:spcPct val="100000"/>
            </a:lnSpc>
            <a:spcBef>
              <a:spcPct val="0"/>
            </a:spcBef>
            <a:spcAft>
              <a:spcPct val="35000"/>
            </a:spcAft>
            <a:buNone/>
          </a:pPr>
          <a:endParaRPr lang="en-US" sz="1100" kern="1200" dirty="0"/>
        </a:p>
      </dsp:txBody>
      <dsp:txXfrm>
        <a:off x="3653" y="2182137"/>
        <a:ext cx="3095654" cy="364157"/>
      </dsp:txXfrm>
    </dsp:sp>
    <dsp:sp modelId="{A8EB8A01-EE01-2F4C-92B7-1AE08065E89F}">
      <dsp:nvSpPr>
        <dsp:cNvPr id="0" name=""/>
        <dsp:cNvSpPr/>
      </dsp:nvSpPr>
      <dsp:spPr>
        <a:xfrm>
          <a:off x="3354914" y="833114"/>
          <a:ext cx="3401818" cy="1020545"/>
        </a:xfrm>
        <a:prstGeom prst="chevron">
          <a:avLst>
            <a:gd name="adj" fmla="val 30000"/>
          </a:avLst>
        </a:prstGeom>
        <a:solidFill>
          <a:schemeClr val="accent5">
            <a:hueOff val="-1002469"/>
            <a:satOff val="551"/>
            <a:lumOff val="2647"/>
            <a:alphaOff val="0"/>
          </a:schemeClr>
        </a:solidFill>
        <a:ln w="19050" cap="rnd" cmpd="sng" algn="ctr">
          <a:solidFill>
            <a:schemeClr val="accent5">
              <a:hueOff val="-1002469"/>
              <a:satOff val="551"/>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009" tIns="126009" rIns="126009" bIns="126009" numCol="1" spcCol="1270" anchor="ctr" anchorCtr="0">
          <a:noAutofit/>
        </a:bodyPr>
        <a:lstStyle/>
        <a:p>
          <a:pPr marL="0" lvl="0" indent="0" algn="ctr" defTabSz="1200150">
            <a:lnSpc>
              <a:spcPct val="90000"/>
            </a:lnSpc>
            <a:spcBef>
              <a:spcPct val="0"/>
            </a:spcBef>
            <a:spcAft>
              <a:spcPct val="35000"/>
            </a:spcAft>
            <a:buNone/>
          </a:pPr>
          <a:r>
            <a:rPr lang="en-US" sz="2700" kern="1200" dirty="0"/>
            <a:t>NLP Using Spacy</a:t>
          </a:r>
        </a:p>
      </dsp:txBody>
      <dsp:txXfrm>
        <a:off x="3661078" y="833114"/>
        <a:ext cx="2789491" cy="1020545"/>
      </dsp:txXfrm>
    </dsp:sp>
    <dsp:sp modelId="{239A6708-31E4-0142-B05D-A3500BF3C6B6}">
      <dsp:nvSpPr>
        <dsp:cNvPr id="0" name=""/>
        <dsp:cNvSpPr/>
      </dsp:nvSpPr>
      <dsp:spPr>
        <a:xfrm>
          <a:off x="3354914" y="2165970"/>
          <a:ext cx="3095654" cy="385713"/>
        </a:xfrm>
        <a:prstGeom prst="rect">
          <a:avLst/>
        </a:prstGeom>
        <a:solidFill>
          <a:schemeClr val="accent5">
            <a:tint val="40000"/>
            <a:alpha val="90000"/>
            <a:hueOff val="-783884"/>
            <a:satOff val="1750"/>
            <a:lumOff val="363"/>
            <a:alphaOff val="0"/>
          </a:schemeClr>
        </a:solidFill>
        <a:ln w="19050" cap="rnd" cmpd="sng" algn="ctr">
          <a:solidFill>
            <a:schemeClr val="accent5">
              <a:tint val="40000"/>
              <a:alpha val="90000"/>
              <a:hueOff val="-783884"/>
              <a:satOff val="1750"/>
              <a:lumOff val="3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4626" tIns="244626" rIns="244626" bIns="489251" numCol="1" spcCol="1270" anchor="t" anchorCtr="0">
          <a:noAutofit/>
        </a:bodyPr>
        <a:lstStyle/>
        <a:p>
          <a:pPr marL="0" lvl="0" indent="0" algn="l" defTabSz="488950">
            <a:lnSpc>
              <a:spcPct val="90000"/>
            </a:lnSpc>
            <a:spcBef>
              <a:spcPct val="0"/>
            </a:spcBef>
            <a:spcAft>
              <a:spcPct val="35000"/>
            </a:spcAft>
            <a:buNone/>
          </a:pPr>
          <a:r>
            <a:rPr lang="en-US" sz="1100" kern="1200" dirty="0"/>
            <a:t>Subject-Verb-Object  Extraction</a:t>
          </a:r>
        </a:p>
      </dsp:txBody>
      <dsp:txXfrm>
        <a:off x="3354914" y="2165970"/>
        <a:ext cx="3095654" cy="385713"/>
      </dsp:txXfrm>
    </dsp:sp>
    <dsp:sp modelId="{C26C957C-07DE-8342-9CF1-C179E36175CD}">
      <dsp:nvSpPr>
        <dsp:cNvPr id="0" name=""/>
        <dsp:cNvSpPr/>
      </dsp:nvSpPr>
      <dsp:spPr>
        <a:xfrm>
          <a:off x="6706174" y="829616"/>
          <a:ext cx="3401818" cy="1020545"/>
        </a:xfrm>
        <a:prstGeom prst="chevron">
          <a:avLst>
            <a:gd name="adj" fmla="val 30000"/>
          </a:avLst>
        </a:prstGeom>
        <a:solidFill>
          <a:schemeClr val="accent5">
            <a:hueOff val="-2004937"/>
            <a:satOff val="1102"/>
            <a:lumOff val="5294"/>
            <a:alphaOff val="0"/>
          </a:schemeClr>
        </a:solidFill>
        <a:ln w="19050" cap="rnd" cmpd="sng" algn="ctr">
          <a:solidFill>
            <a:schemeClr val="accent5">
              <a:hueOff val="-2004937"/>
              <a:satOff val="1102"/>
              <a:lumOff val="52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009" tIns="126009" rIns="126009" bIns="126009" numCol="1" spcCol="1270" anchor="ctr" anchorCtr="0">
          <a:noAutofit/>
        </a:bodyPr>
        <a:lstStyle/>
        <a:p>
          <a:pPr marL="0" lvl="0" indent="0" algn="ctr" defTabSz="1200150">
            <a:lnSpc>
              <a:spcPct val="90000"/>
            </a:lnSpc>
            <a:spcBef>
              <a:spcPct val="0"/>
            </a:spcBef>
            <a:spcAft>
              <a:spcPct val="35000"/>
            </a:spcAft>
            <a:buNone/>
          </a:pPr>
          <a:r>
            <a:rPr lang="en-US" sz="2700" kern="1200" dirty="0"/>
            <a:t>neo4j Data Preparation</a:t>
          </a:r>
        </a:p>
      </dsp:txBody>
      <dsp:txXfrm>
        <a:off x="7012338" y="829616"/>
        <a:ext cx="2789491" cy="1020545"/>
      </dsp:txXfrm>
    </dsp:sp>
    <dsp:sp modelId="{C67970DA-CEAF-C942-9042-99486872707A}">
      <dsp:nvSpPr>
        <dsp:cNvPr id="0" name=""/>
        <dsp:cNvSpPr/>
      </dsp:nvSpPr>
      <dsp:spPr>
        <a:xfrm>
          <a:off x="6706174" y="2155476"/>
          <a:ext cx="3095654" cy="399705"/>
        </a:xfrm>
        <a:prstGeom prst="rect">
          <a:avLst/>
        </a:prstGeom>
        <a:solidFill>
          <a:schemeClr val="accent5">
            <a:tint val="40000"/>
            <a:alpha val="90000"/>
            <a:hueOff val="-1567769"/>
            <a:satOff val="3499"/>
            <a:lumOff val="727"/>
            <a:alphaOff val="0"/>
          </a:schemeClr>
        </a:solidFill>
        <a:ln w="19050" cap="rnd" cmpd="sng" algn="ctr">
          <a:solidFill>
            <a:schemeClr val="accent5">
              <a:tint val="40000"/>
              <a:alpha val="90000"/>
              <a:hueOff val="-1567769"/>
              <a:satOff val="3499"/>
              <a:lumOff val="7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4626" tIns="244626" rIns="244626" bIns="489251" numCol="1" spcCol="1270" anchor="t" anchorCtr="0">
          <a:noAutofit/>
        </a:bodyPr>
        <a:lstStyle/>
        <a:p>
          <a:pPr marL="0" lvl="0" indent="0" algn="l" defTabSz="488950">
            <a:lnSpc>
              <a:spcPct val="100000"/>
            </a:lnSpc>
            <a:spcBef>
              <a:spcPct val="0"/>
            </a:spcBef>
            <a:spcAft>
              <a:spcPct val="35000"/>
            </a:spcAft>
            <a:buNone/>
          </a:pPr>
          <a:r>
            <a:rPr lang="en-US" sz="1100" kern="1200" dirty="0"/>
            <a:t>Neo4j Demo</a:t>
          </a:r>
        </a:p>
      </dsp:txBody>
      <dsp:txXfrm>
        <a:off x="6706174" y="2155476"/>
        <a:ext cx="3095654" cy="399705"/>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43C1F-77B4-1340-B1A1-C2E442826493}" type="datetimeFigureOut">
              <a:rPr lang="en-US" smtClean="0"/>
              <a:t>12/10/22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0F066-5D4E-374F-8811-BBD7E911DBB1}" type="slidenum">
              <a:rPr lang="en-US" smtClean="0"/>
              <a:t>‹#›</a:t>
            </a:fld>
            <a:endParaRPr lang="en-US"/>
          </a:p>
        </p:txBody>
      </p:sp>
    </p:spTree>
    <p:extLst>
      <p:ext uri="{BB962C8B-B14F-4D97-AF65-F5344CB8AC3E}">
        <p14:creationId xmlns:p14="http://schemas.microsoft.com/office/powerpoint/2010/main" val="57055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10F066-5D4E-374F-8811-BBD7E911DBB1}" type="slidenum">
              <a:rPr lang="en-US" smtClean="0"/>
              <a:t>8</a:t>
            </a:fld>
            <a:endParaRPr lang="en-US"/>
          </a:p>
        </p:txBody>
      </p:sp>
    </p:spTree>
    <p:extLst>
      <p:ext uri="{BB962C8B-B14F-4D97-AF65-F5344CB8AC3E}">
        <p14:creationId xmlns:p14="http://schemas.microsoft.com/office/powerpoint/2010/main" val="34361182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585443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96651D-4406-F44C-B85C-2E617E7B572D}"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373943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3807935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2544628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1780619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2486358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1045348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C03BF-C7E9-C64B-84A4-DBE4E0A472BF}"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199878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2922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4042372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96651D-4406-F44C-B85C-2E617E7B572D}" type="datetimeFigureOut">
              <a:rPr lang="en-US" smtClean="0"/>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287481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96651D-4406-F44C-B85C-2E617E7B572D}"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2704806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96651D-4406-F44C-B85C-2E617E7B572D}" type="datetimeFigureOut">
              <a:rPr lang="en-US" smtClean="0"/>
              <a:t>12/7/22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304743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96651D-4406-F44C-B85C-2E617E7B572D}" type="datetimeFigureOut">
              <a:rPr lang="en-US" smtClean="0"/>
              <a:t>12/7/22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45244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A96651D-4406-F44C-B85C-2E617E7B572D}" type="datetimeFigureOut">
              <a:rPr lang="en-US" smtClean="0"/>
              <a:t>12/7/22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3213532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96651D-4406-F44C-B85C-2E617E7B572D}"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1131310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96651D-4406-F44C-B85C-2E617E7B572D}" type="datetimeFigureOut">
              <a:rPr lang="en-US" smtClean="0"/>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C03BF-C7E9-C64B-84A4-DBE4E0A472BF}" type="slidenum">
              <a:rPr lang="en-US" smtClean="0"/>
              <a:t>‹#›</a:t>
            </a:fld>
            <a:endParaRPr lang="en-US"/>
          </a:p>
        </p:txBody>
      </p:sp>
    </p:spTree>
    <p:extLst>
      <p:ext uri="{BB962C8B-B14F-4D97-AF65-F5344CB8AC3E}">
        <p14:creationId xmlns:p14="http://schemas.microsoft.com/office/powerpoint/2010/main" val="3178485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96651D-4406-F44C-B85C-2E617E7B572D}" type="datetimeFigureOut">
              <a:rPr lang="en-US" smtClean="0"/>
              <a:t>12/7/22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48C03BF-C7E9-C64B-84A4-DBE4E0A472BF}" type="slidenum">
              <a:rPr lang="en-US" smtClean="0"/>
              <a:t>‹#›</a:t>
            </a:fld>
            <a:endParaRPr lang="en-US"/>
          </a:p>
        </p:txBody>
      </p:sp>
    </p:spTree>
    <p:extLst>
      <p:ext uri="{BB962C8B-B14F-4D97-AF65-F5344CB8AC3E}">
        <p14:creationId xmlns:p14="http://schemas.microsoft.com/office/powerpoint/2010/main" val="2200507956"/>
      </p:ext>
    </p:extLst>
  </p:cSld>
  <p:clrMap bg1="dk1" tx1="lt1" bg2="dk2" tx2="lt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file:///n/n" TargetMode="External"/><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file:///n/n"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E376-B1E6-090F-6953-D9E10B82147B}"/>
              </a:ext>
            </a:extLst>
          </p:cNvPr>
          <p:cNvSpPr>
            <a:spLocks noGrp="1"/>
          </p:cNvSpPr>
          <p:nvPr>
            <p:ph type="ctrTitle"/>
          </p:nvPr>
        </p:nvSpPr>
        <p:spPr>
          <a:xfrm>
            <a:off x="2613991" y="1964267"/>
            <a:ext cx="9442174" cy="2349316"/>
          </a:xfrm>
        </p:spPr>
        <p:txBody>
          <a:bodyPr/>
          <a:lstStyle/>
          <a:p>
            <a:r>
              <a:rPr lang="en-US" dirty="0"/>
              <a:t>Semi conductor – chip shortage Analysis</a:t>
            </a:r>
          </a:p>
        </p:txBody>
      </p:sp>
      <p:sp>
        <p:nvSpPr>
          <p:cNvPr id="3" name="Subtitle 2">
            <a:extLst>
              <a:ext uri="{FF2B5EF4-FFF2-40B4-BE49-F238E27FC236}">
                <a16:creationId xmlns:a16="http://schemas.microsoft.com/office/drawing/2014/main" id="{4CDB1D76-5ED9-EB43-6917-3357E79C2734}"/>
              </a:ext>
            </a:extLst>
          </p:cNvPr>
          <p:cNvSpPr>
            <a:spLocks noGrp="1"/>
          </p:cNvSpPr>
          <p:nvPr>
            <p:ph type="subTitle" idx="1"/>
          </p:nvPr>
        </p:nvSpPr>
        <p:spPr>
          <a:xfrm>
            <a:off x="3962399" y="4385732"/>
            <a:ext cx="7984436" cy="673285"/>
          </a:xfrm>
        </p:spPr>
        <p:txBody>
          <a:bodyPr>
            <a:normAutofit fontScale="92500" lnSpcReduction="20000"/>
          </a:bodyPr>
          <a:lstStyle/>
          <a:p>
            <a:r>
              <a:rPr lang="en-US"/>
              <a:t>DSE203 – Data integration and ETL project</a:t>
            </a:r>
          </a:p>
          <a:p>
            <a:r>
              <a:rPr lang="en-US"/>
              <a:t>- Brij dwivedi, chunxia tong, Solaimalai subramanian</a:t>
            </a:r>
            <a:endParaRPr lang="en-US" dirty="0"/>
          </a:p>
        </p:txBody>
      </p:sp>
    </p:spTree>
    <p:extLst>
      <p:ext uri="{BB962C8B-B14F-4D97-AF65-F5344CB8AC3E}">
        <p14:creationId xmlns:p14="http://schemas.microsoft.com/office/powerpoint/2010/main" val="1608683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802178" y="0"/>
            <a:ext cx="9087348" cy="1453363"/>
          </a:xfrm>
        </p:spPr>
        <p:txBody>
          <a:bodyPr>
            <a:normAutofit/>
          </a:bodyPr>
          <a:lstStyle/>
          <a:p>
            <a:r>
              <a:rPr lang="en-US" sz="3300" b="1" i="0" u="none" strike="noStrike" dirty="0">
                <a:effectLst/>
                <a:latin typeface="Nudista"/>
              </a:rPr>
              <a:t>NLP – Entity Selection &amp; Synonyms</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802178" y="2261421"/>
            <a:ext cx="3581260" cy="2043880"/>
          </a:xfrm>
        </p:spPr>
        <p:txBody>
          <a:bodyPr>
            <a:normAutofit/>
          </a:bodyPr>
          <a:lstStyle/>
          <a:p>
            <a:pPr marL="0" lvl="0" indent="0">
              <a:buNone/>
            </a:pPr>
            <a:r>
              <a:rPr lang="en-US" b="0" i="0" u="none" strike="noStrike" dirty="0">
                <a:effectLst/>
                <a:latin typeface="Nunito Sans" panose="020F0502020204030204" pitchFamily="34" charset="0"/>
              </a:rPr>
              <a:t>Identified named entity with the help of NLP library</a:t>
            </a:r>
            <a:endParaRPr lang="en-US" dirty="0"/>
          </a:p>
          <a:p>
            <a:endParaRPr lang="en-US" dirty="0"/>
          </a:p>
        </p:txBody>
      </p:sp>
      <p:pic>
        <p:nvPicPr>
          <p:cNvPr id="6" name="Picture 5">
            <a:extLst>
              <a:ext uri="{FF2B5EF4-FFF2-40B4-BE49-F238E27FC236}">
                <a16:creationId xmlns:a16="http://schemas.microsoft.com/office/drawing/2014/main" id="{70278132-1EC1-F83C-4477-77E17AA3E136}"/>
              </a:ext>
            </a:extLst>
          </p:cNvPr>
          <p:cNvPicPr>
            <a:picLocks noChangeAspect="1"/>
          </p:cNvPicPr>
          <p:nvPr/>
        </p:nvPicPr>
        <p:blipFill>
          <a:blip r:embed="rId3"/>
          <a:stretch>
            <a:fillRect/>
          </a:stretch>
        </p:blipFill>
        <p:spPr>
          <a:xfrm>
            <a:off x="7386888" y="4305300"/>
            <a:ext cx="4597400" cy="2311400"/>
          </a:xfrm>
          <a:prstGeom prst="rect">
            <a:avLst/>
          </a:prstGeom>
        </p:spPr>
      </p:pic>
      <p:pic>
        <p:nvPicPr>
          <p:cNvPr id="7" name="Picture 6">
            <a:extLst>
              <a:ext uri="{FF2B5EF4-FFF2-40B4-BE49-F238E27FC236}">
                <a16:creationId xmlns:a16="http://schemas.microsoft.com/office/drawing/2014/main" id="{8A07659C-3223-37CB-FD65-6D5D7EF4DE50}"/>
              </a:ext>
            </a:extLst>
          </p:cNvPr>
          <p:cNvPicPr>
            <a:picLocks noChangeAspect="1"/>
          </p:cNvPicPr>
          <p:nvPr/>
        </p:nvPicPr>
        <p:blipFill>
          <a:blip r:embed="rId4"/>
          <a:stretch>
            <a:fillRect/>
          </a:stretch>
        </p:blipFill>
        <p:spPr>
          <a:xfrm>
            <a:off x="4383438" y="2268266"/>
            <a:ext cx="7251700" cy="1219200"/>
          </a:xfrm>
          <a:prstGeom prst="rect">
            <a:avLst/>
          </a:prstGeom>
        </p:spPr>
      </p:pic>
      <p:pic>
        <p:nvPicPr>
          <p:cNvPr id="8" name="Picture 7">
            <a:extLst>
              <a:ext uri="{FF2B5EF4-FFF2-40B4-BE49-F238E27FC236}">
                <a16:creationId xmlns:a16="http://schemas.microsoft.com/office/drawing/2014/main" id="{0DC93BBF-EB14-87A9-1819-CD9FE7872DBF}"/>
              </a:ext>
            </a:extLst>
          </p:cNvPr>
          <p:cNvPicPr>
            <a:picLocks noChangeAspect="1"/>
          </p:cNvPicPr>
          <p:nvPr/>
        </p:nvPicPr>
        <p:blipFill>
          <a:blip r:embed="rId5"/>
          <a:stretch>
            <a:fillRect/>
          </a:stretch>
        </p:blipFill>
        <p:spPr>
          <a:xfrm>
            <a:off x="4383438" y="1844895"/>
            <a:ext cx="7772400" cy="393645"/>
          </a:xfrm>
          <a:prstGeom prst="rect">
            <a:avLst/>
          </a:prstGeom>
        </p:spPr>
      </p:pic>
      <p:pic>
        <p:nvPicPr>
          <p:cNvPr id="9" name="Picture 8">
            <a:extLst>
              <a:ext uri="{FF2B5EF4-FFF2-40B4-BE49-F238E27FC236}">
                <a16:creationId xmlns:a16="http://schemas.microsoft.com/office/drawing/2014/main" id="{0182BBE1-EA33-1882-2BF6-4AF1D4B358C6}"/>
              </a:ext>
            </a:extLst>
          </p:cNvPr>
          <p:cNvPicPr>
            <a:picLocks noChangeAspect="1"/>
          </p:cNvPicPr>
          <p:nvPr/>
        </p:nvPicPr>
        <p:blipFill>
          <a:blip r:embed="rId6"/>
          <a:stretch>
            <a:fillRect/>
          </a:stretch>
        </p:blipFill>
        <p:spPr>
          <a:xfrm>
            <a:off x="263582" y="3663043"/>
            <a:ext cx="5082270" cy="2953657"/>
          </a:xfrm>
          <a:prstGeom prst="rect">
            <a:avLst/>
          </a:prstGeom>
        </p:spPr>
      </p:pic>
    </p:spTree>
    <p:extLst>
      <p:ext uri="{BB962C8B-B14F-4D97-AF65-F5344CB8AC3E}">
        <p14:creationId xmlns:p14="http://schemas.microsoft.com/office/powerpoint/2010/main" val="3017181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0" y="0"/>
            <a:ext cx="8839200" cy="1453363"/>
          </a:xfrm>
        </p:spPr>
        <p:txBody>
          <a:bodyPr>
            <a:normAutofit/>
          </a:bodyPr>
          <a:lstStyle/>
          <a:p>
            <a:r>
              <a:rPr lang="en-US" sz="3300" b="1" i="0" u="none" strike="noStrike" dirty="0">
                <a:effectLst/>
                <a:latin typeface="Nudista"/>
              </a:rPr>
              <a:t>NEo4j -  Summary</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3862616" y="1651325"/>
            <a:ext cx="4002936" cy="3036790"/>
          </a:xfrm>
        </p:spPr>
        <p:txBody>
          <a:bodyPr>
            <a:normAutofit/>
          </a:bodyPr>
          <a:lstStyle/>
          <a:p>
            <a:pPr marL="0" lvl="0" indent="0">
              <a:buNone/>
            </a:pPr>
            <a:r>
              <a:rPr lang="en-US" b="0" i="0" u="none" strike="noStrike" dirty="0">
                <a:effectLst/>
                <a:latin typeface="Nunito Sans" panose="020F0502020204030204" pitchFamily="34" charset="0"/>
              </a:rPr>
              <a:t>Node – 1593</a:t>
            </a:r>
          </a:p>
          <a:p>
            <a:pPr marL="0" lvl="0" indent="0">
              <a:buNone/>
            </a:pPr>
            <a:r>
              <a:rPr lang="en-US" dirty="0">
                <a:latin typeface="Nunito Sans" panose="020F0502020204030204" pitchFamily="34" charset="0"/>
              </a:rPr>
              <a:t>DISTINCT NODE - 7</a:t>
            </a:r>
            <a:endParaRPr lang="en-US" b="0" i="0" u="none" strike="noStrike" dirty="0">
              <a:effectLst/>
              <a:latin typeface="Nunito Sans" panose="020F0502020204030204" pitchFamily="34" charset="0"/>
            </a:endParaRPr>
          </a:p>
          <a:p>
            <a:pPr marL="0" lvl="0" indent="0">
              <a:buNone/>
            </a:pPr>
            <a:r>
              <a:rPr lang="en-US" dirty="0">
                <a:latin typeface="Nunito Sans" panose="020F0502020204030204" pitchFamily="34" charset="0"/>
              </a:rPr>
              <a:t>Relationship - 2697</a:t>
            </a:r>
            <a:endParaRPr lang="en-US" dirty="0"/>
          </a:p>
          <a:p>
            <a:endParaRPr lang="en-US" dirty="0"/>
          </a:p>
        </p:txBody>
      </p:sp>
      <p:pic>
        <p:nvPicPr>
          <p:cNvPr id="7" name="Picture 6">
            <a:extLst>
              <a:ext uri="{FF2B5EF4-FFF2-40B4-BE49-F238E27FC236}">
                <a16:creationId xmlns:a16="http://schemas.microsoft.com/office/drawing/2014/main" id="{C11CD9A9-B564-1BD2-EA34-8683044BD014}"/>
              </a:ext>
            </a:extLst>
          </p:cNvPr>
          <p:cNvPicPr>
            <a:picLocks noChangeAspect="1"/>
          </p:cNvPicPr>
          <p:nvPr/>
        </p:nvPicPr>
        <p:blipFill>
          <a:blip r:embed="rId3"/>
          <a:stretch>
            <a:fillRect/>
          </a:stretch>
        </p:blipFill>
        <p:spPr>
          <a:xfrm>
            <a:off x="143328" y="2096701"/>
            <a:ext cx="3719288" cy="2789376"/>
          </a:xfrm>
          <a:prstGeom prst="rect">
            <a:avLst/>
          </a:prstGeom>
        </p:spPr>
      </p:pic>
      <p:pic>
        <p:nvPicPr>
          <p:cNvPr id="8" name="Picture 7">
            <a:extLst>
              <a:ext uri="{FF2B5EF4-FFF2-40B4-BE49-F238E27FC236}">
                <a16:creationId xmlns:a16="http://schemas.microsoft.com/office/drawing/2014/main" id="{D49B1143-AA11-A779-C3EC-FE697BA91097}"/>
              </a:ext>
            </a:extLst>
          </p:cNvPr>
          <p:cNvPicPr>
            <a:picLocks noChangeAspect="1"/>
          </p:cNvPicPr>
          <p:nvPr/>
        </p:nvPicPr>
        <p:blipFill>
          <a:blip r:embed="rId4"/>
          <a:stretch>
            <a:fillRect/>
          </a:stretch>
        </p:blipFill>
        <p:spPr>
          <a:xfrm>
            <a:off x="8489043" y="510114"/>
            <a:ext cx="2728685" cy="5319211"/>
          </a:xfrm>
          <a:prstGeom prst="rect">
            <a:avLst/>
          </a:prstGeom>
        </p:spPr>
      </p:pic>
    </p:spTree>
    <p:extLst>
      <p:ext uri="{BB962C8B-B14F-4D97-AF65-F5344CB8AC3E}">
        <p14:creationId xmlns:p14="http://schemas.microsoft.com/office/powerpoint/2010/main" val="933030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685801" y="1358900"/>
            <a:ext cx="3771899" cy="1651000"/>
          </a:xfrm>
        </p:spPr>
        <p:txBody>
          <a:bodyPr anchor="b">
            <a:normAutofit/>
          </a:bodyPr>
          <a:lstStyle/>
          <a:p>
            <a:r>
              <a:rPr lang="en-US" sz="2400" b="1" i="0" u="none" strike="noStrike" dirty="0">
                <a:effectLst/>
                <a:latin typeface="Nudista"/>
              </a:rPr>
              <a:t>Neo4j – ALL Data</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685801" y="3009900"/>
            <a:ext cx="3771899" cy="2781300"/>
          </a:xfrm>
        </p:spPr>
        <p:txBody>
          <a:bodyPr anchor="t">
            <a:normAutofit/>
          </a:bodyPr>
          <a:lstStyle/>
          <a:p>
            <a:r>
              <a:rPr lang="en-US" sz="1600" b="0" i="0" u="none" strike="noStrike" dirty="0">
                <a:effectLst/>
                <a:latin typeface="Nunito Sans" panose="020F0502020204030204" pitchFamily="34" charset="0"/>
              </a:rPr>
              <a:t>Some of the nodes have only one  relationships and they are not connected with multiple other nodes.</a:t>
            </a:r>
          </a:p>
          <a:p>
            <a:endParaRPr lang="en-US" sz="1600" dirty="0"/>
          </a:p>
        </p:txBody>
      </p:sp>
      <p:pic>
        <p:nvPicPr>
          <p:cNvPr id="6" name="Picture 5">
            <a:extLst>
              <a:ext uri="{FF2B5EF4-FFF2-40B4-BE49-F238E27FC236}">
                <a16:creationId xmlns:a16="http://schemas.microsoft.com/office/drawing/2014/main" id="{433E18C5-F910-1854-3E79-083220E4A5EE}"/>
              </a:ext>
            </a:extLst>
          </p:cNvPr>
          <p:cNvPicPr>
            <a:picLocks noChangeAspect="1"/>
          </p:cNvPicPr>
          <p:nvPr/>
        </p:nvPicPr>
        <p:blipFill>
          <a:blip r:embed="rId3"/>
          <a:stretch>
            <a:fillRect/>
          </a:stretch>
        </p:blipFill>
        <p:spPr>
          <a:xfrm>
            <a:off x="5355771" y="1809749"/>
            <a:ext cx="6374494" cy="3531507"/>
          </a:xfrm>
          <a:prstGeom prst="rect">
            <a:avLst/>
          </a:prstGeom>
        </p:spPr>
      </p:pic>
    </p:spTree>
    <p:extLst>
      <p:ext uri="{BB962C8B-B14F-4D97-AF65-F5344CB8AC3E}">
        <p14:creationId xmlns:p14="http://schemas.microsoft.com/office/powerpoint/2010/main" val="456671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825909" y="808055"/>
            <a:ext cx="3979205" cy="1453363"/>
          </a:xfrm>
        </p:spPr>
        <p:txBody>
          <a:bodyPr>
            <a:normAutofit/>
          </a:bodyPr>
          <a:lstStyle/>
          <a:p>
            <a:r>
              <a:rPr lang="en-US" b="1" i="0" u="none" strike="noStrike" dirty="0">
                <a:effectLst/>
                <a:latin typeface="Nudista"/>
              </a:rPr>
              <a:t>Neo4j – Top5 </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802178" y="2261420"/>
            <a:ext cx="4002936" cy="3637935"/>
          </a:xfrm>
        </p:spPr>
        <p:txBody>
          <a:bodyPr>
            <a:normAutofit/>
          </a:bodyPr>
          <a:lstStyle/>
          <a:p>
            <a:r>
              <a:rPr lang="en-US" b="0" i="0" u="none" strike="noStrike" dirty="0">
                <a:effectLst/>
                <a:latin typeface="Nunito Sans" panose="020F0502020204030204" pitchFamily="34" charset="0"/>
              </a:rPr>
              <a:t>What was </a:t>
            </a:r>
            <a:r>
              <a:rPr lang="en-US" dirty="0">
                <a:latin typeface="Nunito Sans" panose="020F0502020204030204" pitchFamily="34" charset="0"/>
              </a:rPr>
              <a:t>top 5 </a:t>
            </a:r>
            <a:r>
              <a:rPr lang="en-US" b="0" i="0" u="none" strike="noStrike" dirty="0">
                <a:effectLst/>
                <a:latin typeface="Nunito Sans" panose="020F0502020204030204" pitchFamily="34" charset="0"/>
              </a:rPr>
              <a:t>quoted name in Year 2020-2021  news around semiconductor  news ?</a:t>
            </a:r>
          </a:p>
          <a:p>
            <a:pPr lvl="1"/>
            <a:r>
              <a:rPr lang="en-US" dirty="0"/>
              <a:t>WHO – World Health Organization</a:t>
            </a:r>
          </a:p>
          <a:p>
            <a:pPr lvl="2"/>
            <a:r>
              <a:rPr lang="en-US" dirty="0"/>
              <a:t>COVID19</a:t>
            </a:r>
          </a:p>
          <a:p>
            <a:pPr lvl="1"/>
            <a:r>
              <a:rPr lang="en-US" dirty="0"/>
              <a:t>BIDEN – US President</a:t>
            </a:r>
          </a:p>
          <a:p>
            <a:pPr lvl="1"/>
            <a:r>
              <a:rPr lang="en-US" dirty="0"/>
              <a:t>TRUMP – Former US President</a:t>
            </a:r>
          </a:p>
          <a:p>
            <a:pPr lvl="1"/>
            <a:r>
              <a:rPr lang="en-US" dirty="0"/>
              <a:t>China</a:t>
            </a:r>
          </a:p>
          <a:p>
            <a:pPr lvl="1"/>
            <a:r>
              <a:rPr lang="en-US" dirty="0"/>
              <a:t>Consumer</a:t>
            </a:r>
          </a:p>
        </p:txBody>
      </p:sp>
      <p:pic>
        <p:nvPicPr>
          <p:cNvPr id="6" name="Picture 5">
            <a:extLst>
              <a:ext uri="{FF2B5EF4-FFF2-40B4-BE49-F238E27FC236}">
                <a16:creationId xmlns:a16="http://schemas.microsoft.com/office/drawing/2014/main" id="{947321B9-FF2D-194F-9E35-95159F6B788F}"/>
              </a:ext>
            </a:extLst>
          </p:cNvPr>
          <p:cNvPicPr>
            <a:picLocks noChangeAspect="1"/>
          </p:cNvPicPr>
          <p:nvPr/>
        </p:nvPicPr>
        <p:blipFill>
          <a:blip r:embed="rId3"/>
          <a:stretch>
            <a:fillRect/>
          </a:stretch>
        </p:blipFill>
        <p:spPr>
          <a:xfrm>
            <a:off x="5289752" y="1538514"/>
            <a:ext cx="6095593" cy="280752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8591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5266892" y="609600"/>
            <a:ext cx="5550334" cy="1456267"/>
          </a:xfrm>
        </p:spPr>
        <p:txBody>
          <a:bodyPr>
            <a:normAutofit/>
          </a:bodyPr>
          <a:lstStyle/>
          <a:p>
            <a:r>
              <a:rPr lang="en-US" b="1" i="0" u="none" strike="noStrike">
                <a:effectLst/>
                <a:latin typeface="Nudista"/>
              </a:rPr>
              <a:t>Neo4j – </a:t>
            </a:r>
            <a:r>
              <a:rPr lang="en-US" b="1">
                <a:latin typeface="Nudista"/>
              </a:rPr>
              <a:t>Semiconductor Hub</a:t>
            </a:r>
            <a:endParaRPr lang="en-US" b="1" i="0" u="none" strike="noStrike">
              <a:effectLst/>
              <a:latin typeface="Nudista"/>
            </a:endParaRPr>
          </a:p>
        </p:txBody>
      </p:sp>
      <p:pic>
        <p:nvPicPr>
          <p:cNvPr id="7" name="Picture 6">
            <a:extLst>
              <a:ext uri="{FF2B5EF4-FFF2-40B4-BE49-F238E27FC236}">
                <a16:creationId xmlns:a16="http://schemas.microsoft.com/office/drawing/2014/main" id="{9EB3DA5E-059A-C233-74A2-C86DDE83D961}"/>
              </a:ext>
            </a:extLst>
          </p:cNvPr>
          <p:cNvPicPr>
            <a:picLocks noChangeAspect="1"/>
          </p:cNvPicPr>
          <p:nvPr/>
        </p:nvPicPr>
        <p:blipFill rotWithShape="1">
          <a:blip r:embed="rId3"/>
          <a:srcRect l="3137" r="20012" b="2"/>
          <a:stretch/>
        </p:blipFill>
        <p:spPr>
          <a:xfrm>
            <a:off x="20" y="10"/>
            <a:ext cx="4635988" cy="4267821"/>
          </a:xfrm>
          <a:prstGeom prst="rect">
            <a:avLst/>
          </a:prstGeom>
        </p:spPr>
      </p:pic>
      <p:pic>
        <p:nvPicPr>
          <p:cNvPr id="6" name="Picture 5">
            <a:extLst>
              <a:ext uri="{FF2B5EF4-FFF2-40B4-BE49-F238E27FC236}">
                <a16:creationId xmlns:a16="http://schemas.microsoft.com/office/drawing/2014/main" id="{64CAE2BC-2107-F883-20F6-192DED86BE81}"/>
              </a:ext>
            </a:extLst>
          </p:cNvPr>
          <p:cNvPicPr>
            <a:picLocks noChangeAspect="1"/>
          </p:cNvPicPr>
          <p:nvPr/>
        </p:nvPicPr>
        <p:blipFill rotWithShape="1">
          <a:blip r:embed="rId4"/>
          <a:srcRect t="19336" b="6879"/>
          <a:stretch/>
        </p:blipFill>
        <p:spPr>
          <a:xfrm>
            <a:off x="20" y="4267831"/>
            <a:ext cx="4635988" cy="2591143"/>
          </a:xfrm>
          <a:prstGeom prst="rect">
            <a:avLst/>
          </a:prstGeom>
        </p:spPr>
      </p:pic>
      <p:cxnSp>
        <p:nvCxnSpPr>
          <p:cNvPr id="12" name="Straight Connector 11">
            <a:extLst>
              <a:ext uri="{FF2B5EF4-FFF2-40B4-BE49-F238E27FC236}">
                <a16:creationId xmlns:a16="http://schemas.microsoft.com/office/drawing/2014/main" id="{40B2C833-6511-4A48-909C-01F37BD743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90" y="4265169"/>
            <a:ext cx="4637598" cy="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5266892" y="2142067"/>
            <a:ext cx="5550334" cy="3649133"/>
          </a:xfrm>
        </p:spPr>
        <p:txBody>
          <a:bodyPr>
            <a:normAutofit/>
          </a:bodyPr>
          <a:lstStyle/>
          <a:p>
            <a:r>
              <a:rPr lang="en-US" b="0" i="0" u="none" strike="noStrike">
                <a:effectLst/>
                <a:latin typeface="Nunito Sans" panose="020F0502020204030204" pitchFamily="34" charset="0"/>
              </a:rPr>
              <a:t>China’s role in semiconductor industry</a:t>
            </a:r>
          </a:p>
          <a:p>
            <a:endParaRPr lang="en-US"/>
          </a:p>
        </p:txBody>
      </p:sp>
      <p:cxnSp>
        <p:nvCxnSpPr>
          <p:cNvPr id="14" name="Straight Connector 13">
            <a:extLst>
              <a:ext uri="{FF2B5EF4-FFF2-40B4-BE49-F238E27FC236}">
                <a16:creationId xmlns:a16="http://schemas.microsoft.com/office/drawing/2014/main" id="{AE1D19B2-F2ED-4169-8CD5-5AEF652640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096" y="0"/>
            <a:ext cx="680" cy="6858000"/>
          </a:xfrm>
          <a:prstGeom prst="line">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14395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1327255" y="1030288"/>
            <a:ext cx="4099947" cy="1035579"/>
          </a:xfrm>
        </p:spPr>
        <p:txBody>
          <a:bodyPr>
            <a:normAutofit/>
          </a:bodyPr>
          <a:lstStyle/>
          <a:p>
            <a:r>
              <a:rPr lang="en-US" sz="3300" b="1" i="0" u="none" strike="noStrike" dirty="0">
                <a:effectLst/>
                <a:latin typeface="Nudista"/>
              </a:rPr>
              <a:t>Neo4j - Acquisition</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964398" y="933526"/>
            <a:ext cx="4099947" cy="3649133"/>
          </a:xfrm>
        </p:spPr>
        <p:txBody>
          <a:bodyPr>
            <a:normAutofit/>
          </a:bodyPr>
          <a:lstStyle/>
          <a:p>
            <a:r>
              <a:rPr lang="en-US" b="0" i="0" u="none" strike="noStrike" dirty="0">
                <a:effectLst/>
                <a:latin typeface="Nunito Sans" panose="020F0502020204030204" pitchFamily="34" charset="0"/>
              </a:rPr>
              <a:t>Which organization Acquired other organization or entity ?</a:t>
            </a:r>
          </a:p>
          <a:p>
            <a:endParaRPr lang="en-US" dirty="0"/>
          </a:p>
        </p:txBody>
      </p:sp>
      <p:pic>
        <p:nvPicPr>
          <p:cNvPr id="7" name="Picture 6">
            <a:extLst>
              <a:ext uri="{FF2B5EF4-FFF2-40B4-BE49-F238E27FC236}">
                <a16:creationId xmlns:a16="http://schemas.microsoft.com/office/drawing/2014/main" id="{EBF39FA8-2E3E-19AB-CFDC-1E55F01C359D}"/>
              </a:ext>
            </a:extLst>
          </p:cNvPr>
          <p:cNvPicPr>
            <a:picLocks noChangeAspect="1"/>
          </p:cNvPicPr>
          <p:nvPr/>
        </p:nvPicPr>
        <p:blipFill>
          <a:blip r:embed="rId3"/>
          <a:stretch>
            <a:fillRect/>
          </a:stretch>
        </p:blipFill>
        <p:spPr>
          <a:xfrm>
            <a:off x="5430137" y="1491577"/>
            <a:ext cx="6571570" cy="501082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82091A35-D046-0D84-B726-19255C88060E}"/>
              </a:ext>
            </a:extLst>
          </p:cNvPr>
          <p:cNvPicPr>
            <a:picLocks noChangeAspect="1"/>
          </p:cNvPicPr>
          <p:nvPr/>
        </p:nvPicPr>
        <p:blipFill>
          <a:blip r:embed="rId4"/>
          <a:stretch>
            <a:fillRect/>
          </a:stretch>
        </p:blipFill>
        <p:spPr>
          <a:xfrm>
            <a:off x="505681" y="4165576"/>
            <a:ext cx="3988777"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0649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1361187" y="1030288"/>
            <a:ext cx="4099947" cy="1035579"/>
          </a:xfrm>
        </p:spPr>
        <p:txBody>
          <a:bodyPr>
            <a:normAutofit/>
          </a:bodyPr>
          <a:lstStyle/>
          <a:p>
            <a:pPr>
              <a:lnSpc>
                <a:spcPct val="90000"/>
              </a:lnSpc>
            </a:pPr>
            <a:r>
              <a:rPr lang="en-US" sz="2800" b="1" i="0" u="none" strike="noStrike" dirty="0">
                <a:effectLst/>
                <a:latin typeface="Nudista"/>
              </a:rPr>
              <a:t>Neo4j – COVID19 impact on semiconductor </a:t>
            </a:r>
          </a:p>
        </p:txBody>
      </p:sp>
      <p:sp>
        <p:nvSpPr>
          <p:cNvPr id="10" name="Rectangle 9">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1361187" y="2142067"/>
            <a:ext cx="4099947" cy="3649133"/>
          </a:xfrm>
        </p:spPr>
        <p:txBody>
          <a:bodyPr>
            <a:normAutofit/>
          </a:bodyPr>
          <a:lstStyle/>
          <a:p>
            <a:r>
              <a:rPr lang="en-US" b="0" i="0" u="none" strike="noStrike" dirty="0">
                <a:effectLst/>
                <a:latin typeface="Nunito Sans" panose="020F0502020204030204" pitchFamily="34" charset="0"/>
              </a:rPr>
              <a:t>How covid-19 affected semiconductor industries ?</a:t>
            </a:r>
          </a:p>
          <a:p>
            <a:endParaRPr lang="en-US" dirty="0"/>
          </a:p>
        </p:txBody>
      </p:sp>
      <p:sp>
        <p:nvSpPr>
          <p:cNvPr id="12"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87C70A6-AB9C-7866-8DF9-2F8374E09931}"/>
              </a:ext>
            </a:extLst>
          </p:cNvPr>
          <p:cNvPicPr>
            <a:picLocks noChangeAspect="1"/>
          </p:cNvPicPr>
          <p:nvPr/>
        </p:nvPicPr>
        <p:blipFill>
          <a:blip r:embed="rId3"/>
          <a:stretch>
            <a:fillRect/>
          </a:stretch>
        </p:blipFill>
        <p:spPr>
          <a:xfrm>
            <a:off x="6702112" y="728133"/>
            <a:ext cx="4217551" cy="2497667"/>
          </a:xfrm>
          <a:prstGeom prst="roundRect">
            <a:avLst>
              <a:gd name="adj" fmla="val 5453"/>
            </a:avLst>
          </a:prstGeom>
          <a:ln w="50800" cap="sq" cmpd="dbl">
            <a:noFill/>
            <a:miter lim="800000"/>
          </a:ln>
          <a:effectLst/>
        </p:spPr>
      </p:pic>
      <p:sp>
        <p:nvSpPr>
          <p:cNvPr id="14"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46B508E-B856-60F1-586A-EA8B12D1A712}"/>
              </a:ext>
            </a:extLst>
          </p:cNvPr>
          <p:cNvPicPr>
            <a:picLocks noChangeAspect="1"/>
          </p:cNvPicPr>
          <p:nvPr/>
        </p:nvPicPr>
        <p:blipFill>
          <a:blip r:embed="rId4"/>
          <a:stretch>
            <a:fillRect/>
          </a:stretch>
        </p:blipFill>
        <p:spPr>
          <a:xfrm>
            <a:off x="6420775" y="3617588"/>
            <a:ext cx="4780225" cy="2497667"/>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2908709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568D-2B64-C922-AA9F-89E163A1EC54}"/>
              </a:ext>
            </a:extLst>
          </p:cNvPr>
          <p:cNvSpPr>
            <a:spLocks noGrp="1"/>
          </p:cNvSpPr>
          <p:nvPr>
            <p:ph type="title"/>
          </p:nvPr>
        </p:nvSpPr>
        <p:spPr/>
        <p:txBody>
          <a:bodyPr/>
          <a:lstStyle/>
          <a:p>
            <a:r>
              <a:rPr lang="en-US" dirty="0" err="1"/>
              <a:t>Gds</a:t>
            </a:r>
            <a:r>
              <a:rPr lang="en-US" dirty="0"/>
              <a:t> – creation</a:t>
            </a:r>
          </a:p>
        </p:txBody>
      </p:sp>
      <p:sp>
        <p:nvSpPr>
          <p:cNvPr id="3" name="Content Placeholder 2">
            <a:extLst>
              <a:ext uri="{FF2B5EF4-FFF2-40B4-BE49-F238E27FC236}">
                <a16:creationId xmlns:a16="http://schemas.microsoft.com/office/drawing/2014/main" id="{EF7D1370-C97D-BF18-C37B-F12707BD1B8E}"/>
              </a:ext>
            </a:extLst>
          </p:cNvPr>
          <p:cNvSpPr>
            <a:spLocks noGrp="1"/>
          </p:cNvSpPr>
          <p:nvPr>
            <p:ph idx="1"/>
          </p:nvPr>
        </p:nvSpPr>
        <p:spPr/>
        <p:txBody>
          <a:bodyPr/>
          <a:lstStyle/>
          <a:p>
            <a:pPr marL="0" indent="0" algn="l">
              <a:buNone/>
            </a:pPr>
            <a:r>
              <a:rPr lang="en-US" sz="2000" b="0" i="0" u="none" strike="noStrike" dirty="0">
                <a:solidFill>
                  <a:srgbClr val="859900"/>
                </a:solidFill>
                <a:effectLst/>
              </a:rPr>
              <a:t>CALL</a:t>
            </a:r>
            <a:r>
              <a:rPr lang="en-US" sz="2000" b="0" i="0" u="none" strike="noStrike" dirty="0">
                <a:solidFill>
                  <a:srgbClr val="333333"/>
                </a:solidFill>
                <a:effectLst/>
              </a:rPr>
              <a:t> </a:t>
            </a:r>
            <a:r>
              <a:rPr lang="en-US" sz="2000" b="0" i="0" u="none" strike="noStrike" dirty="0" err="1">
                <a:solidFill>
                  <a:srgbClr val="00B050"/>
                </a:solidFill>
                <a:effectLst/>
              </a:rPr>
              <a:t>gds.graph.project.cypher</a:t>
            </a:r>
            <a:r>
              <a:rPr lang="en-US" sz="2000" b="0" i="0" u="none" strike="noStrike" dirty="0">
                <a:solidFill>
                  <a:srgbClr val="586E75"/>
                </a:solidFill>
                <a:effectLst/>
              </a:rPr>
              <a:t>(</a:t>
            </a:r>
            <a:endParaRPr lang="en-US" sz="2000" b="0" i="0" u="none" strike="noStrike" dirty="0">
              <a:solidFill>
                <a:srgbClr val="000000"/>
              </a:solidFill>
              <a:effectLst/>
            </a:endParaRPr>
          </a:p>
          <a:p>
            <a:pPr marL="0" indent="0" algn="l">
              <a:buNone/>
            </a:pPr>
            <a:r>
              <a:rPr lang="en-US" sz="2000" b="0" i="0" u="none" strike="noStrike" dirty="0">
                <a:solidFill>
                  <a:srgbClr val="B58900"/>
                </a:solidFill>
                <a:effectLst/>
              </a:rPr>
              <a:t>‘</a:t>
            </a:r>
            <a:r>
              <a:rPr lang="en-US" sz="2000" dirty="0" err="1">
                <a:solidFill>
                  <a:srgbClr val="B58900"/>
                </a:solidFill>
              </a:rPr>
              <a:t>chip</a:t>
            </a:r>
            <a:r>
              <a:rPr lang="en-US" sz="2000" b="0" i="0" u="none" strike="noStrike" dirty="0" err="1">
                <a:solidFill>
                  <a:srgbClr val="B58900"/>
                </a:solidFill>
                <a:effectLst/>
              </a:rPr>
              <a:t>_graph</a:t>
            </a:r>
            <a:r>
              <a:rPr lang="en-US" sz="2000" b="0" i="0" u="none" strike="noStrike" dirty="0">
                <a:solidFill>
                  <a:srgbClr val="B58900"/>
                </a:solidFill>
                <a:effectLst/>
              </a:rPr>
              <a:t>'</a:t>
            </a:r>
            <a:r>
              <a:rPr lang="en-US" sz="2000" b="0" i="0" u="none" strike="noStrike" dirty="0">
                <a:solidFill>
                  <a:srgbClr val="586E75"/>
                </a:solidFill>
                <a:effectLst/>
              </a:rPr>
              <a:t>,</a:t>
            </a:r>
            <a:endParaRPr lang="en-US" sz="2000" b="0" i="0" u="none" strike="noStrike" dirty="0">
              <a:solidFill>
                <a:srgbClr val="000000"/>
              </a:solidFill>
              <a:effectLst/>
            </a:endParaRPr>
          </a:p>
          <a:p>
            <a:pPr marL="0" indent="0" algn="l">
              <a:buNone/>
            </a:pPr>
            <a:r>
              <a:rPr lang="en-US" sz="2000" b="0" i="0" u="none" strike="noStrike" dirty="0">
                <a:solidFill>
                  <a:srgbClr val="B58900"/>
                </a:solidFill>
                <a:effectLst/>
              </a:rPr>
              <a:t>'MATCH (n) RETURN id(n) AS id'</a:t>
            </a:r>
            <a:r>
              <a:rPr lang="en-US" sz="2000" b="0" i="0" u="none" strike="noStrike" dirty="0">
                <a:solidFill>
                  <a:srgbClr val="586E75"/>
                </a:solidFill>
                <a:effectLst/>
              </a:rPr>
              <a:t>,</a:t>
            </a:r>
            <a:endParaRPr lang="en-US" sz="2000" b="0" i="0" u="none" strike="noStrike" dirty="0">
              <a:solidFill>
                <a:srgbClr val="000000"/>
              </a:solidFill>
              <a:effectLst/>
            </a:endParaRPr>
          </a:p>
          <a:p>
            <a:pPr marL="0" indent="0" algn="l">
              <a:buNone/>
            </a:pPr>
            <a:r>
              <a:rPr lang="en-US" sz="2000" b="0" i="0" u="none" strike="noStrike" dirty="0">
                <a:solidFill>
                  <a:srgbClr val="B58900"/>
                </a:solidFill>
                <a:effectLst/>
              </a:rPr>
              <a:t>'MATCH (n)-[e]-(m) RETURN id(n) AS source, e AS edge, id(m) AS target'</a:t>
            </a:r>
            <a:endParaRPr lang="en-US" sz="2000" b="0" i="0" u="none" strike="noStrike" dirty="0">
              <a:solidFill>
                <a:srgbClr val="000000"/>
              </a:solidFill>
              <a:effectLst/>
            </a:endParaRPr>
          </a:p>
          <a:p>
            <a:pPr marL="0" indent="0" algn="l">
              <a:buNone/>
            </a:pPr>
            <a:r>
              <a:rPr lang="en-US" sz="2000" b="0" i="0" u="none" strike="noStrike" dirty="0">
                <a:solidFill>
                  <a:srgbClr val="586E75"/>
                </a:solidFill>
                <a:effectLst/>
              </a:rPr>
              <a:t>)</a:t>
            </a:r>
            <a:endParaRPr lang="en-US" sz="2000" b="0" i="0" u="none" strike="noStrike" dirty="0">
              <a:solidFill>
                <a:srgbClr val="000000"/>
              </a:solidFill>
              <a:effectLst/>
            </a:endParaRPr>
          </a:p>
          <a:p>
            <a:endParaRPr lang="en-US" dirty="0"/>
          </a:p>
        </p:txBody>
      </p:sp>
      <p:pic>
        <p:nvPicPr>
          <p:cNvPr id="5" name="Picture 4">
            <a:extLst>
              <a:ext uri="{FF2B5EF4-FFF2-40B4-BE49-F238E27FC236}">
                <a16:creationId xmlns:a16="http://schemas.microsoft.com/office/drawing/2014/main" id="{9EB78E42-723C-CF04-6667-A5CC1AEC9A06}"/>
              </a:ext>
            </a:extLst>
          </p:cNvPr>
          <p:cNvPicPr>
            <a:picLocks noChangeAspect="1"/>
          </p:cNvPicPr>
          <p:nvPr/>
        </p:nvPicPr>
        <p:blipFill>
          <a:blip r:embed="rId2"/>
          <a:stretch>
            <a:fillRect/>
          </a:stretch>
        </p:blipFill>
        <p:spPr>
          <a:xfrm>
            <a:off x="4441826" y="4559300"/>
            <a:ext cx="6375400" cy="1689100"/>
          </a:xfrm>
          <a:prstGeom prst="rect">
            <a:avLst/>
          </a:prstGeom>
        </p:spPr>
      </p:pic>
    </p:spTree>
    <p:extLst>
      <p:ext uri="{BB962C8B-B14F-4D97-AF65-F5344CB8AC3E}">
        <p14:creationId xmlns:p14="http://schemas.microsoft.com/office/powerpoint/2010/main" val="67999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825909" y="808055"/>
            <a:ext cx="3979205" cy="1453363"/>
          </a:xfrm>
        </p:spPr>
        <p:txBody>
          <a:bodyPr>
            <a:normAutofit/>
          </a:bodyPr>
          <a:lstStyle/>
          <a:p>
            <a:r>
              <a:rPr lang="en-US" b="1" i="0" u="none" strike="noStrike" dirty="0">
                <a:effectLst/>
                <a:latin typeface="Nudista"/>
              </a:rPr>
              <a:t>Neo4j – triangular node</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802177" y="2261420"/>
            <a:ext cx="5217623" cy="3788525"/>
          </a:xfrm>
        </p:spPr>
        <p:txBody>
          <a:bodyPr>
            <a:normAutofit/>
          </a:bodyPr>
          <a:lstStyle/>
          <a:p>
            <a:r>
              <a:rPr lang="en-US" b="0" i="0" u="none" strike="noStrike" dirty="0">
                <a:effectLst/>
                <a:latin typeface="Nunito Sans" panose="020F0502020204030204" pitchFamily="34" charset="0"/>
              </a:rPr>
              <a:t>Triangular node among relationship – ACQUIRE</a:t>
            </a:r>
          </a:p>
          <a:p>
            <a:pPr marL="0" indent="0">
              <a:buNone/>
            </a:pPr>
            <a:r>
              <a:rPr lang="en-US" sz="1400" b="0" i="0" u="none" strike="noStrike" dirty="0">
                <a:effectLst/>
                <a:latin typeface="Nunito Sans" pitchFamily="2" charset="77"/>
              </a:rPr>
              <a:t>Triangle counting has gained popularity in social network analysis, where it is used to detect communities and measure the cohesiveness of those communities. It can also be used to determine the stability of a graph, and is often used as part of the computation of network indices, such as clustering coefficients</a:t>
            </a:r>
            <a:endParaRPr lang="en-US" sz="1400" b="0" i="0" u="none" strike="noStrike" dirty="0">
              <a:effectLst/>
              <a:latin typeface="Nunito Sans" panose="020F0502020204030204" pitchFamily="34" charset="0"/>
            </a:endParaRPr>
          </a:p>
          <a:p>
            <a:endParaRPr lang="en-US" dirty="0"/>
          </a:p>
        </p:txBody>
      </p:sp>
      <p:pic>
        <p:nvPicPr>
          <p:cNvPr id="5" name="Picture 4">
            <a:extLst>
              <a:ext uri="{FF2B5EF4-FFF2-40B4-BE49-F238E27FC236}">
                <a16:creationId xmlns:a16="http://schemas.microsoft.com/office/drawing/2014/main" id="{09A9FF02-95E8-AA65-38A4-BD4B001F15F2}"/>
              </a:ext>
            </a:extLst>
          </p:cNvPr>
          <p:cNvPicPr>
            <a:picLocks noChangeAspect="1"/>
          </p:cNvPicPr>
          <p:nvPr/>
        </p:nvPicPr>
        <p:blipFill>
          <a:blip r:embed="rId3"/>
          <a:stretch>
            <a:fillRect/>
          </a:stretch>
        </p:blipFill>
        <p:spPr>
          <a:xfrm>
            <a:off x="6172200" y="2995386"/>
            <a:ext cx="6019800" cy="1447800"/>
          </a:xfrm>
          <a:prstGeom prst="rect">
            <a:avLst/>
          </a:prstGeom>
        </p:spPr>
      </p:pic>
    </p:spTree>
    <p:extLst>
      <p:ext uri="{BB962C8B-B14F-4D97-AF65-F5344CB8AC3E}">
        <p14:creationId xmlns:p14="http://schemas.microsoft.com/office/powerpoint/2010/main" val="2738539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568D-2B64-C922-AA9F-89E163A1EC54}"/>
              </a:ext>
            </a:extLst>
          </p:cNvPr>
          <p:cNvSpPr>
            <a:spLocks noGrp="1"/>
          </p:cNvSpPr>
          <p:nvPr>
            <p:ph type="title"/>
          </p:nvPr>
        </p:nvSpPr>
        <p:spPr>
          <a:xfrm>
            <a:off x="1" y="338666"/>
            <a:ext cx="5994400" cy="1456267"/>
          </a:xfrm>
        </p:spPr>
        <p:txBody>
          <a:bodyPr/>
          <a:lstStyle/>
          <a:p>
            <a:r>
              <a:rPr lang="en-US" dirty="0" err="1"/>
              <a:t>Gds</a:t>
            </a:r>
            <a:r>
              <a:rPr lang="en-US" dirty="0"/>
              <a:t> graph –  connection</a:t>
            </a:r>
          </a:p>
        </p:txBody>
      </p:sp>
      <p:sp>
        <p:nvSpPr>
          <p:cNvPr id="3" name="Content Placeholder 2">
            <a:extLst>
              <a:ext uri="{FF2B5EF4-FFF2-40B4-BE49-F238E27FC236}">
                <a16:creationId xmlns:a16="http://schemas.microsoft.com/office/drawing/2014/main" id="{EF7D1370-C97D-BF18-C37B-F12707BD1B8E}"/>
              </a:ext>
            </a:extLst>
          </p:cNvPr>
          <p:cNvSpPr>
            <a:spLocks noGrp="1"/>
          </p:cNvSpPr>
          <p:nvPr>
            <p:ph idx="1"/>
          </p:nvPr>
        </p:nvSpPr>
        <p:spPr>
          <a:xfrm>
            <a:off x="685801" y="2142067"/>
            <a:ext cx="5729515" cy="3649133"/>
          </a:xfrm>
        </p:spPr>
        <p:txBody>
          <a:bodyPr>
            <a:normAutofit fontScale="77500" lnSpcReduction="20000"/>
          </a:bodyPr>
          <a:lstStyle/>
          <a:p>
            <a:pPr marL="0" indent="0" algn="l">
              <a:buNone/>
            </a:pPr>
            <a:r>
              <a:rPr lang="en-US" sz="2000" b="0" i="0" u="none" strike="noStrike" dirty="0">
                <a:solidFill>
                  <a:srgbClr val="859900"/>
                </a:solidFill>
                <a:effectLst/>
              </a:rPr>
              <a:t>CALL</a:t>
            </a:r>
            <a:r>
              <a:rPr lang="en-US" sz="2000" b="0" i="0" u="none" strike="noStrike" dirty="0">
                <a:solidFill>
                  <a:srgbClr val="333333"/>
                </a:solidFill>
                <a:effectLst/>
              </a:rPr>
              <a:t> </a:t>
            </a:r>
            <a:r>
              <a:rPr lang="en-US" sz="2000" b="0" i="0" u="none" strike="noStrike" dirty="0" err="1">
                <a:solidFill>
                  <a:srgbClr val="00B050"/>
                </a:solidFill>
                <a:effectLst/>
              </a:rPr>
              <a:t>gds.graph.project.cypher</a:t>
            </a:r>
            <a:r>
              <a:rPr lang="en-US" sz="2000" b="0" i="0" u="none" strike="noStrike" dirty="0">
                <a:solidFill>
                  <a:srgbClr val="586E75"/>
                </a:solidFill>
                <a:effectLst/>
              </a:rPr>
              <a:t>(</a:t>
            </a:r>
            <a:endParaRPr lang="en-US" sz="2000" b="0" i="0" u="none" strike="noStrike" dirty="0">
              <a:solidFill>
                <a:srgbClr val="000000"/>
              </a:solidFill>
              <a:effectLst/>
            </a:endParaRPr>
          </a:p>
          <a:p>
            <a:pPr marL="0" indent="0" algn="l">
              <a:buNone/>
            </a:pPr>
            <a:r>
              <a:rPr lang="en-US" sz="2000" b="0" i="0" u="none" strike="noStrike" dirty="0">
                <a:solidFill>
                  <a:srgbClr val="B58900"/>
                </a:solidFill>
                <a:effectLst/>
              </a:rPr>
              <a:t>‘</a:t>
            </a:r>
            <a:r>
              <a:rPr lang="en-US" sz="2000" dirty="0" err="1">
                <a:solidFill>
                  <a:srgbClr val="B58900"/>
                </a:solidFill>
              </a:rPr>
              <a:t>chip</a:t>
            </a:r>
            <a:r>
              <a:rPr lang="en-US" sz="2000" b="0" i="0" u="none" strike="noStrike" dirty="0" err="1">
                <a:solidFill>
                  <a:srgbClr val="B58900"/>
                </a:solidFill>
                <a:effectLst/>
              </a:rPr>
              <a:t>_graph_acq</a:t>
            </a:r>
            <a:r>
              <a:rPr lang="en-US" sz="2000" b="0" i="0" u="none" strike="noStrike" dirty="0">
                <a:solidFill>
                  <a:srgbClr val="B58900"/>
                </a:solidFill>
                <a:effectLst/>
              </a:rPr>
              <a:t>'</a:t>
            </a:r>
            <a:r>
              <a:rPr lang="en-US" sz="2000" b="0" i="0" u="none" strike="noStrike" dirty="0">
                <a:solidFill>
                  <a:srgbClr val="586E75"/>
                </a:solidFill>
                <a:effectLst/>
              </a:rPr>
              <a:t>,</a:t>
            </a:r>
            <a:endParaRPr lang="en-US" sz="2000" b="0" i="0" u="none" strike="noStrike" dirty="0">
              <a:solidFill>
                <a:srgbClr val="000000"/>
              </a:solidFill>
              <a:effectLst/>
            </a:endParaRPr>
          </a:p>
          <a:p>
            <a:pPr marL="0" indent="0" algn="l">
              <a:buNone/>
            </a:pPr>
            <a:r>
              <a:rPr lang="en-US" sz="2000" b="0" i="0" u="none" strike="noStrike" dirty="0">
                <a:solidFill>
                  <a:srgbClr val="B58900"/>
                </a:solidFill>
                <a:effectLst/>
              </a:rPr>
              <a:t>'MATCH (n) RETURN id(n) AS id'</a:t>
            </a:r>
            <a:r>
              <a:rPr lang="en-US" sz="2000" b="0" i="0" u="none" strike="noStrike" dirty="0">
                <a:solidFill>
                  <a:srgbClr val="586E75"/>
                </a:solidFill>
                <a:effectLst/>
              </a:rPr>
              <a:t>,</a:t>
            </a:r>
            <a:endParaRPr lang="en-US" sz="2000" b="0" i="0" u="none" strike="noStrike" dirty="0">
              <a:solidFill>
                <a:srgbClr val="000000"/>
              </a:solidFill>
              <a:effectLst/>
            </a:endParaRPr>
          </a:p>
          <a:p>
            <a:pPr marL="0" indent="0" algn="l">
              <a:buNone/>
            </a:pPr>
            <a:r>
              <a:rPr lang="en-US" sz="2000" b="0" i="0" u="none" strike="noStrike" dirty="0">
                <a:solidFill>
                  <a:srgbClr val="B58900"/>
                </a:solidFill>
                <a:effectLst/>
              </a:rPr>
              <a:t>'MATCH (n)-[</a:t>
            </a:r>
            <a:r>
              <a:rPr lang="en-US" sz="2000" b="0" i="0" u="none" strike="noStrike" dirty="0" err="1">
                <a:solidFill>
                  <a:srgbClr val="B58900"/>
                </a:solidFill>
                <a:effectLst/>
              </a:rPr>
              <a:t>e:ACQUIRE</a:t>
            </a:r>
            <a:r>
              <a:rPr lang="en-US" sz="2000" b="0" i="0" u="none" strike="noStrike" dirty="0">
                <a:solidFill>
                  <a:srgbClr val="B58900"/>
                </a:solidFill>
                <a:effectLst/>
              </a:rPr>
              <a:t>]-(m) RETURN id(n) AS source, e AS edge, id(m) AS target’</a:t>
            </a:r>
            <a:endParaRPr lang="en-US" sz="2000" b="0" i="0" u="none" strike="noStrike" dirty="0">
              <a:solidFill>
                <a:srgbClr val="000000"/>
              </a:solidFill>
              <a:effectLst/>
            </a:endParaRPr>
          </a:p>
          <a:p>
            <a:pPr marL="0" indent="0" algn="l">
              <a:buNone/>
            </a:pPr>
            <a:r>
              <a:rPr lang="en-US" sz="2000" b="0" i="0" u="none" strike="noStrike" dirty="0">
                <a:solidFill>
                  <a:srgbClr val="586E75"/>
                </a:solidFill>
                <a:effectLst/>
              </a:rPr>
              <a:t>)</a:t>
            </a:r>
          </a:p>
          <a:p>
            <a:pPr marL="0" indent="0" algn="l">
              <a:buNone/>
            </a:pPr>
            <a:endParaRPr lang="en-US" sz="2000" dirty="0">
              <a:solidFill>
                <a:srgbClr val="586E75"/>
              </a:solidFill>
            </a:endParaRPr>
          </a:p>
          <a:p>
            <a:pPr marL="0" indent="0" algn="l">
              <a:buNone/>
            </a:pPr>
            <a:r>
              <a:rPr lang="en-US" sz="2000" b="0" i="0" u="none" strike="noStrike" dirty="0">
                <a:effectLst/>
                <a:latin typeface="Nunito Sans" pitchFamily="2" charset="77"/>
              </a:rPr>
              <a:t>W/SCC is often used early in an analysis to understand the structure of a graph. Using W/SCC to understand the graph structure enables running other algorithms independently on an identified cluster. As a preprocessing step for directed graphs, it helps quickly identify disconnected groups.</a:t>
            </a:r>
            <a:endParaRPr lang="en-US" sz="2000" b="0" i="0" u="none" strike="noStrike" dirty="0">
              <a:effectLst/>
            </a:endParaRPr>
          </a:p>
          <a:p>
            <a:endParaRPr lang="en-US" dirty="0"/>
          </a:p>
        </p:txBody>
      </p:sp>
      <p:pic>
        <p:nvPicPr>
          <p:cNvPr id="4" name="Picture 3">
            <a:extLst>
              <a:ext uri="{FF2B5EF4-FFF2-40B4-BE49-F238E27FC236}">
                <a16:creationId xmlns:a16="http://schemas.microsoft.com/office/drawing/2014/main" id="{4D651F7F-CC32-8624-FCD0-6584EB3C8B2C}"/>
              </a:ext>
            </a:extLst>
          </p:cNvPr>
          <p:cNvPicPr>
            <a:picLocks noChangeAspect="1"/>
          </p:cNvPicPr>
          <p:nvPr/>
        </p:nvPicPr>
        <p:blipFill>
          <a:blip r:embed="rId2"/>
          <a:stretch>
            <a:fillRect/>
          </a:stretch>
        </p:blipFill>
        <p:spPr>
          <a:xfrm>
            <a:off x="6462486" y="282769"/>
            <a:ext cx="5729514" cy="2967069"/>
          </a:xfrm>
          <a:prstGeom prst="rect">
            <a:avLst/>
          </a:prstGeom>
        </p:spPr>
      </p:pic>
      <p:pic>
        <p:nvPicPr>
          <p:cNvPr id="6" name="Picture 5">
            <a:extLst>
              <a:ext uri="{FF2B5EF4-FFF2-40B4-BE49-F238E27FC236}">
                <a16:creationId xmlns:a16="http://schemas.microsoft.com/office/drawing/2014/main" id="{8C1EB273-54A1-762F-DD5C-A3B4CF8D8214}"/>
              </a:ext>
            </a:extLst>
          </p:cNvPr>
          <p:cNvPicPr>
            <a:picLocks noChangeAspect="1"/>
          </p:cNvPicPr>
          <p:nvPr/>
        </p:nvPicPr>
        <p:blipFill>
          <a:blip r:embed="rId3"/>
          <a:stretch>
            <a:fillRect/>
          </a:stretch>
        </p:blipFill>
        <p:spPr>
          <a:xfrm>
            <a:off x="6462486" y="4420106"/>
            <a:ext cx="5241473" cy="2437894"/>
          </a:xfrm>
          <a:prstGeom prst="rect">
            <a:avLst/>
          </a:prstGeom>
        </p:spPr>
      </p:pic>
    </p:spTree>
    <p:extLst>
      <p:ext uri="{BB962C8B-B14F-4D97-AF65-F5344CB8AC3E}">
        <p14:creationId xmlns:p14="http://schemas.microsoft.com/office/powerpoint/2010/main" val="425527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descr="Electronic circuit board">
            <a:extLst>
              <a:ext uri="{FF2B5EF4-FFF2-40B4-BE49-F238E27FC236}">
                <a16:creationId xmlns:a16="http://schemas.microsoft.com/office/drawing/2014/main" id="{AD15476A-7975-9515-6FFB-8AFCE6EF6091}"/>
              </a:ext>
            </a:extLst>
          </p:cNvPr>
          <p:cNvPicPr>
            <a:picLocks noChangeAspect="1"/>
          </p:cNvPicPr>
          <p:nvPr/>
        </p:nvPicPr>
        <p:blipFill rotWithShape="1">
          <a:blip r:embed="rId3"/>
          <a:srcRect t="15730"/>
          <a:stretch/>
        </p:blipFill>
        <p:spPr>
          <a:xfrm>
            <a:off x="20" y="10"/>
            <a:ext cx="12191980" cy="6857990"/>
          </a:xfrm>
          <a:prstGeom prst="rect">
            <a:avLst/>
          </a:prstGeom>
        </p:spPr>
      </p:pic>
      <p:pic>
        <p:nvPicPr>
          <p:cNvPr id="19" name="Picture 18">
            <a:extLst>
              <a:ext uri="{FF2B5EF4-FFF2-40B4-BE49-F238E27FC236}">
                <a16:creationId xmlns:a16="http://schemas.microsoft.com/office/drawing/2014/main" id="{0C8B7D16-051E-4562-B872-ABF369C457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Freeform 5">
            <a:extLst>
              <a:ext uri="{FF2B5EF4-FFF2-40B4-BE49-F238E27FC236}">
                <a16:creationId xmlns:a16="http://schemas.microsoft.com/office/drawing/2014/main" id="{ED10CF64-F588-4794-80E9-12CBA1784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16466" y="-18309"/>
            <a:ext cx="11159068" cy="6894618"/>
          </a:xfrm>
          <a:custGeom>
            <a:avLst/>
            <a:gdLst>
              <a:gd name="T0" fmla="*/ 2331 w 2331"/>
              <a:gd name="T1" fmla="*/ 721 h 1440"/>
              <a:gd name="T2" fmla="*/ 2082 w 2331"/>
              <a:gd name="T3" fmla="*/ 0 h 1440"/>
              <a:gd name="T4" fmla="*/ 249 w 2331"/>
              <a:gd name="T5" fmla="*/ 0 h 1440"/>
              <a:gd name="T6" fmla="*/ 0 w 2331"/>
              <a:gd name="T7" fmla="*/ 721 h 1440"/>
              <a:gd name="T8" fmla="*/ 248 w 2331"/>
              <a:gd name="T9" fmla="*/ 1440 h 1440"/>
              <a:gd name="T10" fmla="*/ 2083 w 2331"/>
              <a:gd name="T11" fmla="*/ 1440 h 1440"/>
              <a:gd name="T12" fmla="*/ 2331 w 2331"/>
              <a:gd name="T13" fmla="*/ 721 h 1440"/>
            </a:gdLst>
            <a:ahLst/>
            <a:cxnLst>
              <a:cxn ang="0">
                <a:pos x="T0" y="T1"/>
              </a:cxn>
              <a:cxn ang="0">
                <a:pos x="T2" y="T3"/>
              </a:cxn>
              <a:cxn ang="0">
                <a:pos x="T4" y="T5"/>
              </a:cxn>
              <a:cxn ang="0">
                <a:pos x="T6" y="T7"/>
              </a:cxn>
              <a:cxn ang="0">
                <a:pos x="T8" y="T9"/>
              </a:cxn>
              <a:cxn ang="0">
                <a:pos x="T10" y="T11"/>
              </a:cxn>
              <a:cxn ang="0">
                <a:pos x="T12" y="T13"/>
              </a:cxn>
            </a:cxnLst>
            <a:rect l="0" t="0" r="r" b="b"/>
            <a:pathLst>
              <a:path w="2331" h="1440">
                <a:moveTo>
                  <a:pt x="2331" y="721"/>
                </a:moveTo>
                <a:cubicBezTo>
                  <a:pt x="2331" y="449"/>
                  <a:pt x="2238" y="198"/>
                  <a:pt x="2082" y="0"/>
                </a:cubicBezTo>
                <a:cubicBezTo>
                  <a:pt x="249" y="0"/>
                  <a:pt x="249" y="0"/>
                  <a:pt x="249" y="0"/>
                </a:cubicBezTo>
                <a:cubicBezTo>
                  <a:pt x="93" y="198"/>
                  <a:pt x="0" y="449"/>
                  <a:pt x="0" y="721"/>
                </a:cubicBezTo>
                <a:cubicBezTo>
                  <a:pt x="0" y="992"/>
                  <a:pt x="92" y="1242"/>
                  <a:pt x="248" y="1440"/>
                </a:cubicBezTo>
                <a:cubicBezTo>
                  <a:pt x="2083" y="1440"/>
                  <a:pt x="2083" y="1440"/>
                  <a:pt x="2083" y="1440"/>
                </a:cubicBezTo>
                <a:cubicBezTo>
                  <a:pt x="2239" y="1242"/>
                  <a:pt x="2331" y="992"/>
                  <a:pt x="2331" y="72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1380067" y="838200"/>
            <a:ext cx="9437159" cy="1227667"/>
          </a:xfrm>
        </p:spPr>
        <p:txBody>
          <a:bodyPr>
            <a:normAutofit/>
          </a:bodyPr>
          <a:lstStyle/>
          <a:p>
            <a:r>
              <a:rPr lang="en-US" dirty="0"/>
              <a:t>Introduction</a:t>
            </a:r>
          </a:p>
        </p:txBody>
      </p:sp>
      <p:sp>
        <p:nvSpPr>
          <p:cNvPr id="14" name="Content Placeholder 2">
            <a:extLst>
              <a:ext uri="{FF2B5EF4-FFF2-40B4-BE49-F238E27FC236}">
                <a16:creationId xmlns:a16="http://schemas.microsoft.com/office/drawing/2014/main" id="{00B03068-BC68-6500-382B-703BB59B4C01}"/>
              </a:ext>
            </a:extLst>
          </p:cNvPr>
          <p:cNvSpPr>
            <a:spLocks noGrp="1"/>
          </p:cNvSpPr>
          <p:nvPr>
            <p:ph idx="1"/>
          </p:nvPr>
        </p:nvSpPr>
        <p:spPr>
          <a:xfrm>
            <a:off x="1380067" y="2006601"/>
            <a:ext cx="9437159" cy="3784600"/>
          </a:xfrm>
        </p:spPr>
        <p:txBody>
          <a:bodyPr>
            <a:normAutofit/>
          </a:bodyPr>
          <a:lstStyle/>
          <a:p>
            <a:pPr marL="0" indent="0" rtl="0" fontAlgn="ctr">
              <a:spcBef>
                <a:spcPts val="0"/>
              </a:spcBef>
              <a:spcAft>
                <a:spcPts val="0"/>
              </a:spcAft>
              <a:buNone/>
            </a:pPr>
            <a:r>
              <a:rPr lang="en-US" dirty="0"/>
              <a:t>Collect news around ‘chip shortage’, ‘CHIPS &amp; Science ACT’ and ‘global supply chain crisis’ under semiconductor industry.</a:t>
            </a:r>
          </a:p>
          <a:p>
            <a:pPr marL="0" indent="0" rtl="0" fontAlgn="ctr">
              <a:spcBef>
                <a:spcPts val="0"/>
              </a:spcBef>
              <a:spcAft>
                <a:spcPts val="0"/>
              </a:spcAft>
              <a:buNone/>
            </a:pPr>
            <a:endParaRPr lang="en-US" b="0" i="0" u="none" strike="noStrike" dirty="0">
              <a:effectLst/>
            </a:endParaRPr>
          </a:p>
          <a:p>
            <a:pPr marL="0" marR="0" indent="0">
              <a:spcBef>
                <a:spcPts val="0"/>
              </a:spcBef>
              <a:spcAft>
                <a:spcPts val="0"/>
              </a:spcAft>
              <a:buNone/>
            </a:pPr>
            <a:r>
              <a:rPr lang="en-US" b="0" i="0" u="none" strike="noStrike" dirty="0">
                <a:effectLst/>
              </a:rPr>
              <a:t>GOAL:</a:t>
            </a:r>
          </a:p>
          <a:p>
            <a:pPr>
              <a:spcAft>
                <a:spcPts val="0"/>
              </a:spcAft>
            </a:pPr>
            <a:r>
              <a:rPr lang="en-US" b="0" i="0" u="none" strike="noStrike" dirty="0">
                <a:effectLst/>
              </a:rPr>
              <a:t>Top 5 names around this topic and understand their relationship with chip shortage &amp; supply chain crisis </a:t>
            </a:r>
          </a:p>
          <a:p>
            <a:pPr>
              <a:spcAft>
                <a:spcPts val="0"/>
              </a:spcAft>
            </a:pPr>
            <a:r>
              <a:rPr lang="en-US" b="0" i="0" u="none" strike="noStrike" dirty="0">
                <a:effectLst/>
              </a:rPr>
              <a:t>What were various acquisition occurred </a:t>
            </a:r>
            <a:r>
              <a:rPr lang="en-US" dirty="0"/>
              <a:t>between </a:t>
            </a:r>
            <a:r>
              <a:rPr lang="en-US" b="0" i="0" u="none" strike="noStrike" dirty="0">
                <a:effectLst/>
              </a:rPr>
              <a:t> Y2020 - Y2021 in semiconductor industry?</a:t>
            </a:r>
          </a:p>
          <a:p>
            <a:pPr>
              <a:spcAft>
                <a:spcPts val="0"/>
              </a:spcAft>
            </a:pPr>
            <a:r>
              <a:rPr lang="en-US" dirty="0"/>
              <a:t>How COVID-19 affected semiconductor industries ? </a:t>
            </a:r>
          </a:p>
          <a:p>
            <a:pPr>
              <a:spcAft>
                <a:spcPts val="0"/>
              </a:spcAft>
            </a:pPr>
            <a:endParaRPr lang="en-US" b="0" i="0" u="none" strike="noStrike" dirty="0">
              <a:effectLst/>
            </a:endParaRPr>
          </a:p>
          <a:p>
            <a:pPr>
              <a:spcAft>
                <a:spcPts val="0"/>
              </a:spcAft>
            </a:pPr>
            <a:endParaRPr lang="en-US" b="0" i="0" u="none" strike="noStrike" dirty="0">
              <a:effectLst/>
            </a:endParaRPr>
          </a:p>
          <a:p>
            <a:pPr marL="914400" marR="0" indent="-914400">
              <a:spcBef>
                <a:spcPts val="0"/>
              </a:spcBef>
              <a:spcAft>
                <a:spcPts val="0"/>
              </a:spcAft>
              <a:buFont typeface="+mj-lt"/>
              <a:buAutoNum type="arabicPeriod"/>
            </a:pPr>
            <a:endParaRPr lang="en-US" b="0" i="0" u="none" strike="noStrike" dirty="0">
              <a:effectLst/>
            </a:endParaRPr>
          </a:p>
          <a:p>
            <a:pPr marL="0" indent="0">
              <a:buNone/>
            </a:pPr>
            <a:br>
              <a:rPr lang="en-US" dirty="0"/>
            </a:br>
            <a:endParaRPr lang="en-US" dirty="0"/>
          </a:p>
        </p:txBody>
      </p:sp>
    </p:spTree>
    <p:extLst>
      <p:ext uri="{BB962C8B-B14F-4D97-AF65-F5344CB8AC3E}">
        <p14:creationId xmlns:p14="http://schemas.microsoft.com/office/powerpoint/2010/main" val="2188519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0AEE82-4E53-3F0E-ACAE-84CD509C7E80}"/>
              </a:ext>
            </a:extLst>
          </p:cNvPr>
          <p:cNvSpPr>
            <a:spLocks noGrp="1"/>
          </p:cNvSpPr>
          <p:nvPr>
            <p:ph idx="1"/>
          </p:nvPr>
        </p:nvSpPr>
        <p:spPr>
          <a:xfrm>
            <a:off x="802178" y="2261420"/>
            <a:ext cx="4002936" cy="3637935"/>
          </a:xfrm>
        </p:spPr>
        <p:txBody>
          <a:bodyPr>
            <a:normAutofit/>
          </a:bodyPr>
          <a:lstStyle/>
          <a:p>
            <a:r>
              <a:rPr lang="en-US" dirty="0"/>
              <a:t>DEMO – neo4j</a:t>
            </a:r>
          </a:p>
        </p:txBody>
      </p:sp>
      <p:pic>
        <p:nvPicPr>
          <p:cNvPr id="10" name="Graphic 7" descr="Play">
            <a:extLst>
              <a:ext uri="{FF2B5EF4-FFF2-40B4-BE49-F238E27FC236}">
                <a16:creationId xmlns:a16="http://schemas.microsoft.com/office/drawing/2014/main" id="{CFA10560-2355-4659-D3E1-2507E3B312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6077" y="796413"/>
            <a:ext cx="5102943"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492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775D-A7F8-BD6E-F78F-01E690612BDD}"/>
              </a:ext>
            </a:extLst>
          </p:cNvPr>
          <p:cNvSpPr>
            <a:spLocks noGrp="1"/>
          </p:cNvSpPr>
          <p:nvPr>
            <p:ph type="title"/>
          </p:nvPr>
        </p:nvSpPr>
        <p:spPr/>
        <p:txBody>
          <a:bodyPr/>
          <a:lstStyle/>
          <a:p>
            <a:r>
              <a:rPr lang="en-US" dirty="0"/>
              <a:t>Tools used</a:t>
            </a:r>
          </a:p>
        </p:txBody>
      </p:sp>
      <p:pic>
        <p:nvPicPr>
          <p:cNvPr id="4" name="Content Placeholder 3">
            <a:extLst>
              <a:ext uri="{FF2B5EF4-FFF2-40B4-BE49-F238E27FC236}">
                <a16:creationId xmlns:a16="http://schemas.microsoft.com/office/drawing/2014/main" id="{1D379FF3-16DE-0B5B-A942-E0915CB9D734}"/>
              </a:ext>
            </a:extLst>
          </p:cNvPr>
          <p:cNvPicPr>
            <a:picLocks noGrp="1" noChangeAspect="1"/>
          </p:cNvPicPr>
          <p:nvPr>
            <p:ph idx="1"/>
          </p:nvPr>
        </p:nvPicPr>
        <p:blipFill>
          <a:blip r:embed="rId2"/>
          <a:stretch>
            <a:fillRect/>
          </a:stretch>
        </p:blipFill>
        <p:spPr>
          <a:xfrm>
            <a:off x="8131423" y="3429000"/>
            <a:ext cx="3761445" cy="2263624"/>
          </a:xfrm>
          <a:prstGeom prst="rect">
            <a:avLst/>
          </a:prstGeom>
        </p:spPr>
      </p:pic>
      <p:pic>
        <p:nvPicPr>
          <p:cNvPr id="5" name="Picture 4">
            <a:extLst>
              <a:ext uri="{FF2B5EF4-FFF2-40B4-BE49-F238E27FC236}">
                <a16:creationId xmlns:a16="http://schemas.microsoft.com/office/drawing/2014/main" id="{706DB5B7-0E42-1104-BF13-CF9BB2B97F45}"/>
              </a:ext>
            </a:extLst>
          </p:cNvPr>
          <p:cNvPicPr>
            <a:picLocks noChangeAspect="1"/>
          </p:cNvPicPr>
          <p:nvPr/>
        </p:nvPicPr>
        <p:blipFill>
          <a:blip r:embed="rId3"/>
          <a:stretch>
            <a:fillRect/>
          </a:stretch>
        </p:blipFill>
        <p:spPr>
          <a:xfrm>
            <a:off x="8751547" y="1808542"/>
            <a:ext cx="2603500" cy="825500"/>
          </a:xfrm>
          <a:prstGeom prst="rect">
            <a:avLst/>
          </a:prstGeom>
        </p:spPr>
      </p:pic>
      <p:sp>
        <p:nvSpPr>
          <p:cNvPr id="6" name="TextBox 5">
            <a:extLst>
              <a:ext uri="{FF2B5EF4-FFF2-40B4-BE49-F238E27FC236}">
                <a16:creationId xmlns:a16="http://schemas.microsoft.com/office/drawing/2014/main" id="{7DE1BDE9-70A9-0BF5-F5BD-B24584E1C384}"/>
              </a:ext>
            </a:extLst>
          </p:cNvPr>
          <p:cNvSpPr txBox="1"/>
          <p:nvPr/>
        </p:nvSpPr>
        <p:spPr>
          <a:xfrm>
            <a:off x="841829" y="2065867"/>
            <a:ext cx="5254171"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Nltk</a:t>
            </a:r>
            <a:endParaRPr lang="en-US" dirty="0"/>
          </a:p>
          <a:p>
            <a:pPr marL="285750" indent="-285750">
              <a:buFont typeface="Arial" panose="020B0604020202020204" pitchFamily="34" charset="0"/>
              <a:buChar char="•"/>
            </a:pPr>
            <a:r>
              <a:rPr lang="en-US" dirty="0"/>
              <a:t>Spacy</a:t>
            </a:r>
          </a:p>
          <a:p>
            <a:pPr marL="285750" indent="-285750">
              <a:buFont typeface="Arial" panose="020B0604020202020204" pitchFamily="34" charset="0"/>
              <a:buChar char="•"/>
            </a:pPr>
            <a:r>
              <a:rPr lang="en-US" dirty="0" err="1"/>
              <a:t>spacy_wordnet.wordnet_annotator</a:t>
            </a:r>
            <a:endParaRPr lang="en-US" dirty="0"/>
          </a:p>
          <a:p>
            <a:pPr marL="285750" indent="-285750">
              <a:buFont typeface="Arial" panose="020B0604020202020204" pitchFamily="34" charset="0"/>
              <a:buChar char="•"/>
            </a:pPr>
            <a:r>
              <a:rPr lang="en-US" dirty="0" err="1"/>
              <a:t>py_stringmatching</a:t>
            </a:r>
            <a:endParaRPr lang="en-US" dirty="0"/>
          </a:p>
          <a:p>
            <a:pPr marL="285750" indent="-285750">
              <a:buFont typeface="Arial" panose="020B0604020202020204" pitchFamily="34" charset="0"/>
              <a:buChar char="•"/>
            </a:pPr>
            <a:r>
              <a:rPr lang="en-US" dirty="0" err="1"/>
              <a:t>Neuralcoref</a:t>
            </a:r>
            <a:endParaRPr lang="en-US" dirty="0"/>
          </a:p>
          <a:p>
            <a:pPr marL="285750" indent="-285750">
              <a:buFont typeface="Arial" panose="020B0604020202020204" pitchFamily="34" charset="0"/>
              <a:buChar char="•"/>
            </a:pPr>
            <a:r>
              <a:rPr lang="en-US" dirty="0" err="1"/>
              <a:t>Wikipediaapi</a:t>
            </a:r>
            <a:endParaRPr lang="en-US" dirty="0"/>
          </a:p>
          <a:p>
            <a:pPr marL="285750" indent="-285750">
              <a:buFont typeface="Arial" panose="020B0604020202020204" pitchFamily="34" charset="0"/>
              <a:buChar char="•"/>
            </a:pPr>
            <a:r>
              <a:rPr lang="en-US" dirty="0"/>
              <a:t>neo4j</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7497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1" y="0"/>
            <a:ext cx="12004431" cy="1453363"/>
          </a:xfrm>
        </p:spPr>
        <p:txBody>
          <a:bodyPr>
            <a:normAutofit/>
          </a:bodyPr>
          <a:lstStyle/>
          <a:p>
            <a:r>
              <a:rPr lang="en-US" sz="3300" b="1" i="0" u="none" strike="noStrike" dirty="0">
                <a:effectLst/>
                <a:latin typeface="Nudista"/>
              </a:rPr>
              <a:t>      Challenges                                  lessons learned </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416664" y="1172848"/>
            <a:ext cx="4002936" cy="3637935"/>
          </a:xfrm>
        </p:spPr>
        <p:txBody>
          <a:bodyPr>
            <a:normAutofit/>
          </a:bodyPr>
          <a:lstStyle/>
          <a:p>
            <a:r>
              <a:rPr lang="en-US" b="0" i="0" u="none" strike="noStrike" dirty="0">
                <a:effectLst/>
                <a:latin typeface="Nunito Sans" panose="020F0502020204030204" pitchFamily="34" charset="0"/>
              </a:rPr>
              <a:t>S-V-O extraction was complicated</a:t>
            </a:r>
          </a:p>
          <a:p>
            <a:r>
              <a:rPr lang="en-US" dirty="0">
                <a:latin typeface="Nunito Sans" panose="020F0502020204030204" pitchFamily="34" charset="0"/>
              </a:rPr>
              <a:t>Filtering reduced data size because most of verb were stop-words</a:t>
            </a:r>
          </a:p>
          <a:p>
            <a:r>
              <a:rPr lang="en-US" b="0" i="0" u="none" strike="noStrike" dirty="0">
                <a:effectLst/>
                <a:latin typeface="Nunito Sans" panose="020F0502020204030204" pitchFamily="34" charset="0"/>
              </a:rPr>
              <a:t>CPU processing power limited experimentation</a:t>
            </a:r>
          </a:p>
          <a:p>
            <a:r>
              <a:rPr lang="en-US" dirty="0">
                <a:latin typeface="Nunito Sans" panose="020F0502020204030204" pitchFamily="34" charset="0"/>
              </a:rPr>
              <a:t>Entity /label mismatch during s-v-o extraction</a:t>
            </a:r>
          </a:p>
          <a:p>
            <a:pPr lvl="1"/>
            <a:r>
              <a:rPr lang="en-US" dirty="0" err="1">
                <a:latin typeface="Nunito Sans" panose="020F0502020204030204" pitchFamily="34" charset="0"/>
              </a:rPr>
              <a:t>eg</a:t>
            </a:r>
            <a:r>
              <a:rPr lang="en-US" dirty="0">
                <a:latin typeface="Nunito Sans" panose="020F0502020204030204" pitchFamily="34" charset="0"/>
              </a:rPr>
              <a:t> – Intel : GPE  ; COVID19 - PERSON</a:t>
            </a:r>
            <a:endParaRPr lang="en-US" dirty="0"/>
          </a:p>
          <a:p>
            <a:endParaRPr lang="en-US" dirty="0"/>
          </a:p>
        </p:txBody>
      </p:sp>
      <p:sp>
        <p:nvSpPr>
          <p:cNvPr id="5" name="TextBox 4">
            <a:extLst>
              <a:ext uri="{FF2B5EF4-FFF2-40B4-BE49-F238E27FC236}">
                <a16:creationId xmlns:a16="http://schemas.microsoft.com/office/drawing/2014/main" id="{2F795B8B-857D-1A1C-C581-443B1398123A}"/>
              </a:ext>
            </a:extLst>
          </p:cNvPr>
          <p:cNvSpPr txBox="1"/>
          <p:nvPr/>
        </p:nvSpPr>
        <p:spPr>
          <a:xfrm>
            <a:off x="5990491" y="1090246"/>
            <a:ext cx="522849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Relationship clustering because Purchase/Buy/ Acquisition</a:t>
            </a:r>
          </a:p>
          <a:p>
            <a:pPr marL="285750" indent="-285750">
              <a:buFont typeface="Arial" panose="020B0604020202020204" pitchFamily="34" charset="0"/>
              <a:buChar char="•"/>
            </a:pPr>
            <a:r>
              <a:rPr lang="en-US" dirty="0"/>
              <a:t>Subject cleaning like tesla, tesla motors and tesla motors inc.</a:t>
            </a:r>
          </a:p>
          <a:p>
            <a:pPr marL="285750" indent="-285750">
              <a:buFont typeface="Arial" panose="020B0604020202020204" pitchFamily="34" charset="0"/>
              <a:buChar char="•"/>
            </a:pPr>
            <a:r>
              <a:rPr lang="en-US" dirty="0"/>
              <a:t>Analyzing China &amp; role </a:t>
            </a:r>
            <a:r>
              <a:rPr lang="en-US" dirty="0">
                <a:sym typeface="Wingdings" pitchFamily="2" charset="2"/>
              </a:rPr>
              <a:t> cluster topics with semiconductor and covid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25118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FFA84C-C1C7-348C-FEA1-72EB48452CB6}"/>
              </a:ext>
            </a:extLst>
          </p:cNvPr>
          <p:cNvSpPr>
            <a:spLocks noGrp="1"/>
          </p:cNvSpPr>
          <p:nvPr>
            <p:ph idx="1"/>
          </p:nvPr>
        </p:nvSpPr>
        <p:spPr>
          <a:xfrm>
            <a:off x="685801" y="2142067"/>
            <a:ext cx="5219699" cy="3649133"/>
          </a:xfrm>
        </p:spPr>
        <p:txBody>
          <a:bodyPr>
            <a:normAutofit/>
          </a:bodyPr>
          <a:lstStyle/>
          <a:p>
            <a:pPr marL="0" indent="0">
              <a:buNone/>
            </a:pPr>
            <a:r>
              <a:rPr lang="en-US" sz="4800" dirty="0"/>
              <a:t>Thank You !</a:t>
            </a:r>
          </a:p>
        </p:txBody>
      </p:sp>
      <p:pic>
        <p:nvPicPr>
          <p:cNvPr id="5" name="Picture 4" descr="Bright modern kitchen">
            <a:extLst>
              <a:ext uri="{FF2B5EF4-FFF2-40B4-BE49-F238E27FC236}">
                <a16:creationId xmlns:a16="http://schemas.microsoft.com/office/drawing/2014/main" id="{9759CA89-443C-90F5-A2CA-AD272FB4A7C3}"/>
              </a:ext>
            </a:extLst>
          </p:cNvPr>
          <p:cNvPicPr>
            <a:picLocks noChangeAspect="1"/>
          </p:cNvPicPr>
          <p:nvPr/>
        </p:nvPicPr>
        <p:blipFill rotWithShape="1">
          <a:blip r:embed="rId3"/>
          <a:srcRect l="23786" r="6965" b="2"/>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43596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308114" y="251792"/>
            <a:ext cx="10131425" cy="457200"/>
          </a:xfrm>
        </p:spPr>
        <p:txBody>
          <a:bodyPr>
            <a:normAutofit fontScale="90000"/>
          </a:bodyPr>
          <a:lstStyle/>
          <a:p>
            <a:r>
              <a:rPr lang="en-US" dirty="0"/>
              <a:t>Data Source</a:t>
            </a:r>
          </a:p>
        </p:txBody>
      </p:sp>
      <p:pic>
        <p:nvPicPr>
          <p:cNvPr id="1026" name="Picture 2">
            <a:extLst>
              <a:ext uri="{FF2B5EF4-FFF2-40B4-BE49-F238E27FC236}">
                <a16:creationId xmlns:a16="http://schemas.microsoft.com/office/drawing/2014/main" id="{C650FB9F-D91C-0DF8-0D1B-8B340AF8A2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3849" y="2582777"/>
            <a:ext cx="2581104" cy="1712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997C28-CB30-9482-0C07-95AE8298C3A6}"/>
              </a:ext>
            </a:extLst>
          </p:cNvPr>
          <p:cNvSpPr txBox="1"/>
          <p:nvPr/>
        </p:nvSpPr>
        <p:spPr>
          <a:xfrm>
            <a:off x="363849" y="4502741"/>
            <a:ext cx="2532185" cy="1077218"/>
          </a:xfrm>
          <a:prstGeom prst="rect">
            <a:avLst/>
          </a:prstGeom>
          <a:solidFill>
            <a:schemeClr val="tx1">
              <a:lumMod val="65000"/>
            </a:schemeClr>
          </a:solidFill>
          <a:ln>
            <a:solidFill>
              <a:srgbClr val="00B050"/>
            </a:solidFill>
          </a:ln>
        </p:spPr>
        <p:txBody>
          <a:bodyPr wrap="square" rtlCol="0">
            <a:spAutoFit/>
          </a:bodyPr>
          <a:lstStyle/>
          <a:p>
            <a:r>
              <a:rPr lang="en-US" sz="1600" dirty="0">
                <a:solidFill>
                  <a:schemeClr val="bg1"/>
                </a:solidFill>
              </a:rPr>
              <a:t>Extract the News with keyword “chip shortage, semi conductor” from us news data set</a:t>
            </a:r>
          </a:p>
        </p:txBody>
      </p:sp>
      <p:grpSp>
        <p:nvGrpSpPr>
          <p:cNvPr id="9" name="Group 8">
            <a:extLst>
              <a:ext uri="{FF2B5EF4-FFF2-40B4-BE49-F238E27FC236}">
                <a16:creationId xmlns:a16="http://schemas.microsoft.com/office/drawing/2014/main" id="{C90DD142-5277-D6A8-7231-18AC1BF2B0DE}"/>
              </a:ext>
            </a:extLst>
          </p:cNvPr>
          <p:cNvGrpSpPr/>
          <p:nvPr/>
        </p:nvGrpSpPr>
        <p:grpSpPr>
          <a:xfrm>
            <a:off x="4659390" y="2582777"/>
            <a:ext cx="2532185" cy="2914055"/>
            <a:chOff x="3024554" y="2665904"/>
            <a:chExt cx="2532185" cy="2914055"/>
          </a:xfrm>
        </p:grpSpPr>
        <p:pic>
          <p:nvPicPr>
            <p:cNvPr id="1028" name="Picture 4" descr="Wikipedia's Search Engine Will Not Rival Google | Four Dots">
              <a:extLst>
                <a:ext uri="{FF2B5EF4-FFF2-40B4-BE49-F238E27FC236}">
                  <a16:creationId xmlns:a16="http://schemas.microsoft.com/office/drawing/2014/main" id="{8F359760-40F0-E981-A2DD-FE6890A1E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554" y="2665904"/>
              <a:ext cx="2219534" cy="14152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064286-770A-AEDE-17AB-A44F0BC95AEA}"/>
                </a:ext>
              </a:extLst>
            </p:cNvPr>
            <p:cNvSpPr txBox="1"/>
            <p:nvPr/>
          </p:nvSpPr>
          <p:spPr>
            <a:xfrm>
              <a:off x="3024554" y="4502741"/>
              <a:ext cx="2532185" cy="1077218"/>
            </a:xfrm>
            <a:prstGeom prst="rect">
              <a:avLst/>
            </a:prstGeom>
            <a:solidFill>
              <a:schemeClr val="tx1">
                <a:lumMod val="65000"/>
              </a:schemeClr>
            </a:solidFill>
            <a:ln>
              <a:solidFill>
                <a:srgbClr val="00B050"/>
              </a:solidFill>
            </a:ln>
          </p:spPr>
          <p:txBody>
            <a:bodyPr wrap="square" rtlCol="0">
              <a:spAutoFit/>
            </a:bodyPr>
            <a:lstStyle/>
            <a:p>
              <a:r>
                <a:rPr lang="en-US" sz="1600" dirty="0">
                  <a:solidFill>
                    <a:schemeClr val="bg1"/>
                  </a:solidFill>
                </a:rPr>
                <a:t>Extract the entire page texts for pages returned for wiki search “chip shortage, semi conductor”</a:t>
              </a:r>
            </a:p>
          </p:txBody>
        </p:sp>
      </p:grpSp>
      <p:graphicFrame>
        <p:nvGraphicFramePr>
          <p:cNvPr id="6" name="Table 6">
            <a:extLst>
              <a:ext uri="{FF2B5EF4-FFF2-40B4-BE49-F238E27FC236}">
                <a16:creationId xmlns:a16="http://schemas.microsoft.com/office/drawing/2014/main" id="{B5FB6DF0-5AED-241E-3E25-F3EB25381C7B}"/>
              </a:ext>
            </a:extLst>
          </p:cNvPr>
          <p:cNvGraphicFramePr>
            <a:graphicFrameLocks noGrp="1"/>
          </p:cNvGraphicFramePr>
          <p:nvPr>
            <p:extLst>
              <p:ext uri="{D42A27DB-BD31-4B8C-83A1-F6EECF244321}">
                <p14:modId xmlns:p14="http://schemas.microsoft.com/office/powerpoint/2010/main" val="3137305994"/>
              </p:ext>
            </p:extLst>
          </p:nvPr>
        </p:nvGraphicFramePr>
        <p:xfrm>
          <a:off x="3157415" y="79523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413520065"/>
                    </a:ext>
                  </a:extLst>
                </a:gridCol>
                <a:gridCol w="2709333">
                  <a:extLst>
                    <a:ext uri="{9D8B030D-6E8A-4147-A177-3AD203B41FA5}">
                      <a16:colId xmlns:a16="http://schemas.microsoft.com/office/drawing/2014/main" val="2534292956"/>
                    </a:ext>
                  </a:extLst>
                </a:gridCol>
                <a:gridCol w="2709333">
                  <a:extLst>
                    <a:ext uri="{9D8B030D-6E8A-4147-A177-3AD203B41FA5}">
                      <a16:colId xmlns:a16="http://schemas.microsoft.com/office/drawing/2014/main" val="102330153"/>
                    </a:ext>
                  </a:extLst>
                </a:gridCol>
              </a:tblGrid>
              <a:tr h="370840">
                <a:tc>
                  <a:txBody>
                    <a:bodyPr/>
                    <a:lstStyle/>
                    <a:p>
                      <a:r>
                        <a:rPr lang="en-US" dirty="0"/>
                        <a:t>Data Source</a:t>
                      </a:r>
                    </a:p>
                  </a:txBody>
                  <a:tcPr/>
                </a:tc>
                <a:tc>
                  <a:txBody>
                    <a:bodyPr/>
                    <a:lstStyle/>
                    <a:p>
                      <a:r>
                        <a:rPr lang="en-US" dirty="0"/>
                        <a:t>Number of rows</a:t>
                      </a:r>
                    </a:p>
                  </a:txBody>
                  <a:tcPr/>
                </a:tc>
                <a:tc>
                  <a:txBody>
                    <a:bodyPr/>
                    <a:lstStyle/>
                    <a:p>
                      <a:r>
                        <a:rPr lang="en-US" dirty="0"/>
                        <a:t>Data Type</a:t>
                      </a:r>
                    </a:p>
                  </a:txBody>
                  <a:tcPr/>
                </a:tc>
                <a:extLst>
                  <a:ext uri="{0D108BD9-81ED-4DB2-BD59-A6C34878D82A}">
                    <a16:rowId xmlns:a16="http://schemas.microsoft.com/office/drawing/2014/main" val="2231985435"/>
                  </a:ext>
                </a:extLst>
              </a:tr>
              <a:tr h="370840">
                <a:tc>
                  <a:txBody>
                    <a:bodyPr/>
                    <a:lstStyle/>
                    <a:p>
                      <a:r>
                        <a:rPr lang="en-US" dirty="0"/>
                        <a:t>News Data set</a:t>
                      </a:r>
                    </a:p>
                  </a:txBody>
                  <a:tcPr/>
                </a:tc>
                <a:tc>
                  <a:txBody>
                    <a:bodyPr/>
                    <a:lstStyle/>
                    <a:p>
                      <a:r>
                        <a:rPr lang="en-US" dirty="0"/>
                        <a:t>~10K ( news web pages)</a:t>
                      </a:r>
                    </a:p>
                  </a:txBody>
                  <a:tcPr/>
                </a:tc>
                <a:tc>
                  <a:txBody>
                    <a:bodyPr/>
                    <a:lstStyle/>
                    <a:p>
                      <a:r>
                        <a:rPr lang="en-US" dirty="0"/>
                        <a:t>Structured data</a:t>
                      </a:r>
                    </a:p>
                  </a:txBody>
                  <a:tcPr/>
                </a:tc>
                <a:extLst>
                  <a:ext uri="{0D108BD9-81ED-4DB2-BD59-A6C34878D82A}">
                    <a16:rowId xmlns:a16="http://schemas.microsoft.com/office/drawing/2014/main" val="1334391505"/>
                  </a:ext>
                </a:extLst>
              </a:tr>
              <a:tr h="370840">
                <a:tc>
                  <a:txBody>
                    <a:bodyPr/>
                    <a:lstStyle/>
                    <a:p>
                      <a:r>
                        <a:rPr lang="en-US" dirty="0"/>
                        <a:t>Wiki pages</a:t>
                      </a:r>
                    </a:p>
                  </a:txBody>
                  <a:tcPr/>
                </a:tc>
                <a:tc>
                  <a:txBody>
                    <a:bodyPr/>
                    <a:lstStyle/>
                    <a:p>
                      <a:r>
                        <a:rPr lang="en-US" dirty="0"/>
                        <a:t>375 (wiki web pages)</a:t>
                      </a:r>
                    </a:p>
                  </a:txBody>
                  <a:tcPr/>
                </a:tc>
                <a:tc>
                  <a:txBody>
                    <a:bodyPr/>
                    <a:lstStyle/>
                    <a:p>
                      <a:r>
                        <a:rPr lang="en-US" dirty="0"/>
                        <a:t>Unstructured</a:t>
                      </a:r>
                    </a:p>
                  </a:txBody>
                  <a:tcPr/>
                </a:tc>
                <a:extLst>
                  <a:ext uri="{0D108BD9-81ED-4DB2-BD59-A6C34878D82A}">
                    <a16:rowId xmlns:a16="http://schemas.microsoft.com/office/drawing/2014/main" val="2683341762"/>
                  </a:ext>
                </a:extLst>
              </a:tr>
              <a:tr h="370840">
                <a:tc>
                  <a:txBody>
                    <a:bodyPr/>
                    <a:lstStyle/>
                    <a:p>
                      <a:r>
                        <a:rPr lang="en-US" dirty="0"/>
                        <a:t>Government site</a:t>
                      </a:r>
                    </a:p>
                  </a:txBody>
                  <a:tcPr/>
                </a:tc>
                <a:tc>
                  <a:txBody>
                    <a:bodyPr/>
                    <a:lstStyle/>
                    <a:p>
                      <a:r>
                        <a:rPr lang="en-US" dirty="0"/>
                        <a:t>1 web page</a:t>
                      </a:r>
                    </a:p>
                  </a:txBody>
                  <a:tcPr/>
                </a:tc>
                <a:tc>
                  <a:txBody>
                    <a:bodyPr/>
                    <a:lstStyle/>
                    <a:p>
                      <a:r>
                        <a:rPr lang="en-US" dirty="0"/>
                        <a:t>Unstructured</a:t>
                      </a:r>
                    </a:p>
                  </a:txBody>
                  <a:tcPr/>
                </a:tc>
                <a:extLst>
                  <a:ext uri="{0D108BD9-81ED-4DB2-BD59-A6C34878D82A}">
                    <a16:rowId xmlns:a16="http://schemas.microsoft.com/office/drawing/2014/main" val="3196572830"/>
                  </a:ext>
                </a:extLst>
              </a:tr>
            </a:tbl>
          </a:graphicData>
        </a:graphic>
      </p:graphicFrame>
      <p:grpSp>
        <p:nvGrpSpPr>
          <p:cNvPr id="3" name="Group 2">
            <a:extLst>
              <a:ext uri="{FF2B5EF4-FFF2-40B4-BE49-F238E27FC236}">
                <a16:creationId xmlns:a16="http://schemas.microsoft.com/office/drawing/2014/main" id="{439C1FE0-22F4-1C05-956C-0869DCC48B72}"/>
              </a:ext>
            </a:extLst>
          </p:cNvPr>
          <p:cNvGrpSpPr/>
          <p:nvPr/>
        </p:nvGrpSpPr>
        <p:grpSpPr>
          <a:xfrm>
            <a:off x="8861779" y="2464399"/>
            <a:ext cx="2532185" cy="2634153"/>
            <a:chOff x="8861779" y="2464399"/>
            <a:chExt cx="2614247" cy="3648925"/>
          </a:xfrm>
        </p:grpSpPr>
        <p:pic>
          <p:nvPicPr>
            <p:cNvPr id="7" name="Picture 6">
              <a:extLst>
                <a:ext uri="{FF2B5EF4-FFF2-40B4-BE49-F238E27FC236}">
                  <a16:creationId xmlns:a16="http://schemas.microsoft.com/office/drawing/2014/main" id="{446D2781-1EF3-B8E9-859F-6331266F232A}"/>
                </a:ext>
              </a:extLst>
            </p:cNvPr>
            <p:cNvPicPr>
              <a:picLocks noChangeAspect="1"/>
            </p:cNvPicPr>
            <p:nvPr/>
          </p:nvPicPr>
          <p:blipFill>
            <a:blip r:embed="rId4"/>
            <a:stretch>
              <a:fillRect/>
            </a:stretch>
          </p:blipFill>
          <p:spPr>
            <a:xfrm>
              <a:off x="8861779" y="2464399"/>
              <a:ext cx="2614247" cy="2038342"/>
            </a:xfrm>
            <a:prstGeom prst="rect">
              <a:avLst/>
            </a:prstGeom>
          </p:spPr>
        </p:pic>
        <p:sp>
          <p:nvSpPr>
            <p:cNvPr id="8" name="TextBox 7">
              <a:extLst>
                <a:ext uri="{FF2B5EF4-FFF2-40B4-BE49-F238E27FC236}">
                  <a16:creationId xmlns:a16="http://schemas.microsoft.com/office/drawing/2014/main" id="{0E5F724F-1AF1-FD1C-62C5-737CEB9B52B5}"/>
                </a:ext>
              </a:extLst>
            </p:cNvPr>
            <p:cNvSpPr txBox="1"/>
            <p:nvPr/>
          </p:nvSpPr>
          <p:spPr>
            <a:xfrm>
              <a:off x="8861779" y="4621122"/>
              <a:ext cx="2532185" cy="1492202"/>
            </a:xfrm>
            <a:prstGeom prst="rect">
              <a:avLst/>
            </a:prstGeom>
            <a:solidFill>
              <a:schemeClr val="tx1">
                <a:lumMod val="65000"/>
              </a:schemeClr>
            </a:solidFill>
            <a:ln>
              <a:solidFill>
                <a:srgbClr val="00B050"/>
              </a:solidFill>
            </a:ln>
          </p:spPr>
          <p:txBody>
            <a:bodyPr wrap="square" rtlCol="0">
              <a:spAutoFit/>
            </a:bodyPr>
            <a:lstStyle/>
            <a:p>
              <a:r>
                <a:rPr lang="en-US" sz="1600" dirty="0">
                  <a:solidFill>
                    <a:schemeClr val="bg1"/>
                  </a:solidFill>
                </a:rPr>
                <a:t>Extract the texts from government website related to “chip shortage, semi conductor”</a:t>
              </a:r>
            </a:p>
          </p:txBody>
        </p:sp>
      </p:grpSp>
      <p:sp>
        <p:nvSpPr>
          <p:cNvPr id="10" name="Cross 9">
            <a:extLst>
              <a:ext uri="{FF2B5EF4-FFF2-40B4-BE49-F238E27FC236}">
                <a16:creationId xmlns:a16="http://schemas.microsoft.com/office/drawing/2014/main" id="{3420066F-F22C-5FF7-4896-A216A8B05091}"/>
              </a:ext>
            </a:extLst>
          </p:cNvPr>
          <p:cNvSpPr/>
          <p:nvPr/>
        </p:nvSpPr>
        <p:spPr>
          <a:xfrm>
            <a:off x="3417455" y="3879273"/>
            <a:ext cx="812800" cy="741850"/>
          </a:xfrm>
          <a:prstGeom prst="plus">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inus 10">
            <a:extLst>
              <a:ext uri="{FF2B5EF4-FFF2-40B4-BE49-F238E27FC236}">
                <a16:creationId xmlns:a16="http://schemas.microsoft.com/office/drawing/2014/main" id="{EB10D6EB-3833-6FF3-C8E6-006825AD1395}"/>
              </a:ext>
            </a:extLst>
          </p:cNvPr>
          <p:cNvSpPr/>
          <p:nvPr/>
        </p:nvSpPr>
        <p:spPr>
          <a:xfrm>
            <a:off x="7311455" y="3771760"/>
            <a:ext cx="1237673" cy="730981"/>
          </a:xfrm>
          <a:prstGeom prst="mathMinus">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8B33EBE-BAFD-8A77-9B85-4011804F30ED}"/>
              </a:ext>
            </a:extLst>
          </p:cNvPr>
          <p:cNvPicPr>
            <a:picLocks noChangeAspect="1"/>
          </p:cNvPicPr>
          <p:nvPr/>
        </p:nvPicPr>
        <p:blipFill>
          <a:blip r:embed="rId5"/>
          <a:stretch>
            <a:fillRect/>
          </a:stretch>
        </p:blipFill>
        <p:spPr>
          <a:xfrm>
            <a:off x="68223" y="5875501"/>
            <a:ext cx="4005014" cy="886646"/>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D2346200-0D8F-D339-FA8F-00EACD0575E4}"/>
              </a:ext>
            </a:extLst>
          </p:cNvPr>
          <p:cNvPicPr>
            <a:picLocks noChangeAspect="1"/>
          </p:cNvPicPr>
          <p:nvPr/>
        </p:nvPicPr>
        <p:blipFill>
          <a:blip r:embed="rId6"/>
          <a:stretch>
            <a:fillRect/>
          </a:stretch>
        </p:blipFill>
        <p:spPr>
          <a:xfrm>
            <a:off x="4330980" y="5819869"/>
            <a:ext cx="3980337" cy="886646"/>
          </a:xfrm>
          <a:prstGeom prst="rect">
            <a:avLst/>
          </a:prstGeom>
        </p:spPr>
      </p:pic>
      <p:pic>
        <p:nvPicPr>
          <p:cNvPr id="14" name="Picture 13">
            <a:extLst>
              <a:ext uri="{FF2B5EF4-FFF2-40B4-BE49-F238E27FC236}">
                <a16:creationId xmlns:a16="http://schemas.microsoft.com/office/drawing/2014/main" id="{E7AF55EE-A11A-C466-D377-821119047785}"/>
              </a:ext>
            </a:extLst>
          </p:cNvPr>
          <p:cNvPicPr>
            <a:picLocks noChangeAspect="1"/>
          </p:cNvPicPr>
          <p:nvPr/>
        </p:nvPicPr>
        <p:blipFill>
          <a:blip r:embed="rId7"/>
          <a:stretch>
            <a:fillRect/>
          </a:stretch>
        </p:blipFill>
        <p:spPr>
          <a:xfrm>
            <a:off x="8237618" y="5340923"/>
            <a:ext cx="3960178" cy="1265285"/>
          </a:xfrm>
          <a:prstGeom prst="rect">
            <a:avLst/>
          </a:prstGeom>
        </p:spPr>
      </p:pic>
    </p:spTree>
    <p:extLst>
      <p:ext uri="{BB962C8B-B14F-4D97-AF65-F5344CB8AC3E}">
        <p14:creationId xmlns:p14="http://schemas.microsoft.com/office/powerpoint/2010/main" val="2128496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685801" y="609600"/>
            <a:ext cx="10131425" cy="1456267"/>
          </a:xfrm>
        </p:spPr>
        <p:txBody>
          <a:bodyPr>
            <a:normAutofit/>
          </a:bodyPr>
          <a:lstStyle/>
          <a:p>
            <a:r>
              <a:rPr lang="en-US"/>
              <a:t>Methodology</a:t>
            </a:r>
            <a:endParaRPr lang="en-US" dirty="0"/>
          </a:p>
        </p:txBody>
      </p:sp>
      <p:graphicFrame>
        <p:nvGraphicFramePr>
          <p:cNvPr id="6" name="Content Placeholder 5">
            <a:extLst>
              <a:ext uri="{FF2B5EF4-FFF2-40B4-BE49-F238E27FC236}">
                <a16:creationId xmlns:a16="http://schemas.microsoft.com/office/drawing/2014/main" id="{46CA5254-8DC4-561F-C876-F7B9F4B37CAA}"/>
              </a:ext>
            </a:extLst>
          </p:cNvPr>
          <p:cNvGraphicFramePr>
            <a:graphicFrameLocks noGrp="1"/>
          </p:cNvGraphicFramePr>
          <p:nvPr>
            <p:ph idx="1"/>
            <p:extLst>
              <p:ext uri="{D42A27DB-BD31-4B8C-83A1-F6EECF244321}">
                <p14:modId xmlns:p14="http://schemas.microsoft.com/office/powerpoint/2010/main" val="2257224673"/>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0629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685801" y="1030289"/>
            <a:ext cx="6814749" cy="1035578"/>
          </a:xfrm>
        </p:spPr>
        <p:txBody>
          <a:bodyPr>
            <a:normAutofit/>
          </a:bodyPr>
          <a:lstStyle/>
          <a:p>
            <a:r>
              <a:rPr lang="en-US" dirty="0"/>
              <a:t>Preprocess data - NEWS</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685801" y="2142067"/>
            <a:ext cx="5778501" cy="3649133"/>
          </a:xfrm>
        </p:spPr>
        <p:txBody>
          <a:bodyPr>
            <a:normAutofit/>
          </a:bodyPr>
          <a:lstStyle/>
          <a:p>
            <a:r>
              <a:rPr lang="en-US" dirty="0"/>
              <a:t>Remove title from news data </a:t>
            </a:r>
            <a:r>
              <a:rPr lang="en-US" dirty="0">
                <a:sym typeface="Wingdings" pitchFamily="2" charset="2"/>
              </a:rPr>
              <a:t> Title being initial string was affecting coreference resolution</a:t>
            </a:r>
          </a:p>
          <a:p>
            <a:r>
              <a:rPr lang="en-US" dirty="0">
                <a:sym typeface="Wingdings" pitchFamily="2" charset="2"/>
              </a:rPr>
              <a:t>Remove special character like </a:t>
            </a:r>
            <a:r>
              <a:rPr lang="en-US" dirty="0">
                <a:sym typeface="Wingdings" pitchFamily="2" charset="2"/>
                <a:hlinkClick r:id="rId3"/>
              </a:rPr>
              <a:t>\n\n</a:t>
            </a:r>
            <a:r>
              <a:rPr lang="en-US" dirty="0">
                <a:sym typeface="Wingdings" pitchFamily="2" charset="2"/>
              </a:rPr>
              <a:t> &amp; ()</a:t>
            </a:r>
          </a:p>
          <a:p>
            <a:r>
              <a:rPr lang="en-US" dirty="0">
                <a:sym typeface="Wingdings" pitchFamily="2" charset="2"/>
              </a:rPr>
              <a:t>Lower all the character after performing subject-verb-object extraction</a:t>
            </a:r>
          </a:p>
          <a:p>
            <a:endParaRPr lang="en-US" dirty="0">
              <a:sym typeface="Wingdings" pitchFamily="2" charset="2"/>
            </a:endParaRPr>
          </a:p>
          <a:p>
            <a:endParaRPr lang="en-US" dirty="0"/>
          </a:p>
          <a:p>
            <a:endParaRPr lang="en-US" dirty="0"/>
          </a:p>
        </p:txBody>
      </p:sp>
      <p:pic>
        <p:nvPicPr>
          <p:cNvPr id="5" name="Picture 4">
            <a:extLst>
              <a:ext uri="{FF2B5EF4-FFF2-40B4-BE49-F238E27FC236}">
                <a16:creationId xmlns:a16="http://schemas.microsoft.com/office/drawing/2014/main" id="{00DC6145-2B5F-10E8-75DE-9BE508EBCD92}"/>
              </a:ext>
            </a:extLst>
          </p:cNvPr>
          <p:cNvPicPr>
            <a:picLocks noChangeAspect="1"/>
          </p:cNvPicPr>
          <p:nvPr/>
        </p:nvPicPr>
        <p:blipFill>
          <a:blip r:embed="rId4"/>
          <a:stretch>
            <a:fillRect/>
          </a:stretch>
        </p:blipFill>
        <p:spPr>
          <a:xfrm>
            <a:off x="9018814" y="223157"/>
            <a:ext cx="2921000" cy="1041400"/>
          </a:xfrm>
          <a:prstGeom prst="rect">
            <a:avLst/>
          </a:prstGeom>
        </p:spPr>
      </p:pic>
      <p:pic>
        <p:nvPicPr>
          <p:cNvPr id="8" name="Picture 7">
            <a:extLst>
              <a:ext uri="{FF2B5EF4-FFF2-40B4-BE49-F238E27FC236}">
                <a16:creationId xmlns:a16="http://schemas.microsoft.com/office/drawing/2014/main" id="{23842D2E-D6DD-5228-9252-84070F7E5C77}"/>
              </a:ext>
            </a:extLst>
          </p:cNvPr>
          <p:cNvPicPr>
            <a:picLocks noChangeAspect="1"/>
          </p:cNvPicPr>
          <p:nvPr/>
        </p:nvPicPr>
        <p:blipFill>
          <a:blip r:embed="rId5"/>
          <a:stretch>
            <a:fillRect/>
          </a:stretch>
        </p:blipFill>
        <p:spPr>
          <a:xfrm>
            <a:off x="6489700" y="1472046"/>
            <a:ext cx="5778500" cy="3581400"/>
          </a:xfrm>
          <a:prstGeom prst="rect">
            <a:avLst/>
          </a:prstGeom>
        </p:spPr>
      </p:pic>
      <p:pic>
        <p:nvPicPr>
          <p:cNvPr id="9" name="Picture 8">
            <a:extLst>
              <a:ext uri="{FF2B5EF4-FFF2-40B4-BE49-F238E27FC236}">
                <a16:creationId xmlns:a16="http://schemas.microsoft.com/office/drawing/2014/main" id="{A92452A6-9720-98B3-0B80-A5EBEEDC7531}"/>
              </a:ext>
            </a:extLst>
          </p:cNvPr>
          <p:cNvPicPr>
            <a:picLocks noChangeAspect="1"/>
          </p:cNvPicPr>
          <p:nvPr/>
        </p:nvPicPr>
        <p:blipFill>
          <a:blip r:embed="rId6"/>
          <a:stretch>
            <a:fillRect/>
          </a:stretch>
        </p:blipFill>
        <p:spPr>
          <a:xfrm>
            <a:off x="6489700" y="5415643"/>
            <a:ext cx="5702300" cy="1219200"/>
          </a:xfrm>
          <a:prstGeom prst="rect">
            <a:avLst/>
          </a:prstGeom>
        </p:spPr>
      </p:pic>
      <p:pic>
        <p:nvPicPr>
          <p:cNvPr id="10" name="Picture 9">
            <a:extLst>
              <a:ext uri="{FF2B5EF4-FFF2-40B4-BE49-F238E27FC236}">
                <a16:creationId xmlns:a16="http://schemas.microsoft.com/office/drawing/2014/main" id="{0AB1CC25-9A4F-A0DC-070E-F463631D907F}"/>
              </a:ext>
            </a:extLst>
          </p:cNvPr>
          <p:cNvPicPr>
            <a:picLocks noChangeAspect="1"/>
          </p:cNvPicPr>
          <p:nvPr/>
        </p:nvPicPr>
        <p:blipFill>
          <a:blip r:embed="rId7"/>
          <a:stretch>
            <a:fillRect/>
          </a:stretch>
        </p:blipFill>
        <p:spPr>
          <a:xfrm>
            <a:off x="1139373" y="4688942"/>
            <a:ext cx="3461655" cy="1945901"/>
          </a:xfrm>
          <a:prstGeom prst="rect">
            <a:avLst/>
          </a:prstGeom>
        </p:spPr>
      </p:pic>
    </p:spTree>
    <p:extLst>
      <p:ext uri="{BB962C8B-B14F-4D97-AF65-F5344CB8AC3E}">
        <p14:creationId xmlns:p14="http://schemas.microsoft.com/office/powerpoint/2010/main" val="322320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685801" y="1030289"/>
            <a:ext cx="6814749" cy="1035578"/>
          </a:xfrm>
        </p:spPr>
        <p:txBody>
          <a:bodyPr>
            <a:normAutofit/>
          </a:bodyPr>
          <a:lstStyle/>
          <a:p>
            <a:r>
              <a:rPr lang="en-US" dirty="0"/>
              <a:t>Preprocess data - WIKI</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685801" y="2142067"/>
            <a:ext cx="5778501" cy="3649133"/>
          </a:xfrm>
        </p:spPr>
        <p:txBody>
          <a:bodyPr>
            <a:normAutofit/>
          </a:bodyPr>
          <a:lstStyle/>
          <a:p>
            <a:r>
              <a:rPr lang="en-US" dirty="0"/>
              <a:t>Remove title from wiki data </a:t>
            </a:r>
            <a:r>
              <a:rPr lang="en-US" dirty="0">
                <a:sym typeface="Wingdings" pitchFamily="2" charset="2"/>
              </a:rPr>
              <a:t> Title being initial string was affecting coreference resolution</a:t>
            </a:r>
          </a:p>
          <a:p>
            <a:r>
              <a:rPr lang="en-US" dirty="0">
                <a:sym typeface="Wingdings" pitchFamily="2" charset="2"/>
              </a:rPr>
              <a:t>Remove special character like </a:t>
            </a:r>
            <a:r>
              <a:rPr lang="en-US" dirty="0">
                <a:sym typeface="Wingdings" pitchFamily="2" charset="2"/>
                <a:hlinkClick r:id="rId3"/>
              </a:rPr>
              <a:t>\n\n</a:t>
            </a:r>
            <a:r>
              <a:rPr lang="en-US" dirty="0">
                <a:sym typeface="Wingdings" pitchFamily="2" charset="2"/>
              </a:rPr>
              <a:t> &amp; ()</a:t>
            </a:r>
          </a:p>
          <a:p>
            <a:r>
              <a:rPr lang="en-US" dirty="0">
                <a:sym typeface="Wingdings" pitchFamily="2" charset="2"/>
              </a:rPr>
              <a:t>Remove sentences having less than 5 words.</a:t>
            </a:r>
          </a:p>
          <a:p>
            <a:endParaRPr lang="en-US" dirty="0">
              <a:sym typeface="Wingdings" pitchFamily="2" charset="2"/>
            </a:endParaRPr>
          </a:p>
          <a:p>
            <a:endParaRPr lang="en-US" dirty="0"/>
          </a:p>
          <a:p>
            <a:endParaRPr lang="en-US" dirty="0"/>
          </a:p>
        </p:txBody>
      </p:sp>
      <p:pic>
        <p:nvPicPr>
          <p:cNvPr id="5" name="Picture 4">
            <a:extLst>
              <a:ext uri="{FF2B5EF4-FFF2-40B4-BE49-F238E27FC236}">
                <a16:creationId xmlns:a16="http://schemas.microsoft.com/office/drawing/2014/main" id="{00DC6145-2B5F-10E8-75DE-9BE508EBCD92}"/>
              </a:ext>
            </a:extLst>
          </p:cNvPr>
          <p:cNvPicPr>
            <a:picLocks noChangeAspect="1"/>
          </p:cNvPicPr>
          <p:nvPr/>
        </p:nvPicPr>
        <p:blipFill>
          <a:blip r:embed="rId4"/>
          <a:stretch>
            <a:fillRect/>
          </a:stretch>
        </p:blipFill>
        <p:spPr>
          <a:xfrm>
            <a:off x="9018814" y="223157"/>
            <a:ext cx="2921000" cy="1041400"/>
          </a:xfrm>
          <a:prstGeom prst="rect">
            <a:avLst/>
          </a:prstGeom>
        </p:spPr>
      </p:pic>
      <p:pic>
        <p:nvPicPr>
          <p:cNvPr id="4" name="Picture 3">
            <a:extLst>
              <a:ext uri="{FF2B5EF4-FFF2-40B4-BE49-F238E27FC236}">
                <a16:creationId xmlns:a16="http://schemas.microsoft.com/office/drawing/2014/main" id="{5687EF85-277B-5039-88FD-A40907005BF9}"/>
              </a:ext>
            </a:extLst>
          </p:cNvPr>
          <p:cNvPicPr>
            <a:picLocks noChangeAspect="1"/>
          </p:cNvPicPr>
          <p:nvPr/>
        </p:nvPicPr>
        <p:blipFill>
          <a:blip r:embed="rId5"/>
          <a:stretch>
            <a:fillRect/>
          </a:stretch>
        </p:blipFill>
        <p:spPr>
          <a:xfrm>
            <a:off x="6749916" y="2226732"/>
            <a:ext cx="4979453" cy="3462868"/>
          </a:xfrm>
          <a:prstGeom prst="rect">
            <a:avLst/>
          </a:prstGeom>
        </p:spPr>
      </p:pic>
    </p:spTree>
    <p:extLst>
      <p:ext uri="{BB962C8B-B14F-4D97-AF65-F5344CB8AC3E}">
        <p14:creationId xmlns:p14="http://schemas.microsoft.com/office/powerpoint/2010/main" val="188318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825909" y="808055"/>
            <a:ext cx="3979205" cy="1453363"/>
          </a:xfrm>
        </p:spPr>
        <p:txBody>
          <a:bodyPr>
            <a:normAutofit/>
          </a:bodyPr>
          <a:lstStyle/>
          <a:p>
            <a:r>
              <a:rPr lang="en-US" sz="3300" dirty="0"/>
              <a:t>NLP – Coreference resolution</a:t>
            </a: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802178" y="2261421"/>
            <a:ext cx="4002936" cy="2533318"/>
          </a:xfrm>
        </p:spPr>
        <p:txBody>
          <a:bodyPr>
            <a:normAutofit/>
          </a:bodyPr>
          <a:lstStyle/>
          <a:p>
            <a:pPr marL="0" lvl="0" indent="0">
              <a:buNone/>
            </a:pPr>
            <a:r>
              <a:rPr lang="en-US" b="0" i="0" u="none" strike="noStrike" dirty="0">
                <a:effectLst/>
                <a:latin typeface="Nunito Sans" panose="020F0502020204030204" pitchFamily="34" charset="0"/>
              </a:rPr>
              <a:t>finds all expressions that refer to the same entity in a text. It finds all the pronouns and then replaces those with their reference entities. Pronouns can be personal, location, or possessive</a:t>
            </a:r>
            <a:endParaRPr lang="en-US" dirty="0"/>
          </a:p>
          <a:p>
            <a:endParaRPr lang="en-US" dirty="0"/>
          </a:p>
        </p:txBody>
      </p:sp>
      <p:pic>
        <p:nvPicPr>
          <p:cNvPr id="3074" name="Picture 2" descr="doc = nlp(f) &#10;Ip(doc. co ref _ resolved) &#10;doc coref resolved &#10;Apple recently announced The Motle F I A I will gradually replace Intels ch &#10;Ips with The Motley Fool Apple own custom ARMbase chips In The Mot ley Fool Apple future Macs over the &#10;next two years. The new Macs will run on Apples custom system on chips SOCs, which bundle together a fi &#10;rstparty CPU, GPU, and SSD controller. The announcement, which was made at Apples annual Worldwide Deve &#10;lopers Conference WWDC, will finally end the tech giants relationship with Intel, which started in 2005 &#10;after the former stopped using Power PC processors. The news wasnt surprising since rumors regarding Ap &#10;ples plans to drop Intel have circulated over the past two years. Intels ongoing chip shortage, caused &#10;by Intels troubled development of 10nm chips, likely hastened Apples decision. Should Intels investors ">
            <a:extLst>
              <a:ext uri="{FF2B5EF4-FFF2-40B4-BE49-F238E27FC236}">
                <a16:creationId xmlns:a16="http://schemas.microsoft.com/office/drawing/2014/main" id="{6047B447-C6BE-F5E4-5EA2-52A210CCAF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691803"/>
            <a:ext cx="6095593" cy="156961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for sent in sents: &#10;= len(sent) &#10;word count &#10;if word count &gt; 5: &#10;print (sent) &#10;if i &gt; 4: &#10;break &#10;# print(tl) &#10;R recently announced &#10;will gradually replace Intels chips with Apple own custom ARMbased chips &#10;in Apple future Macs over the nex two years. &#10;The new Macs will run on Apples custom system on chips SoCs, which bundle together a firstparty CPU, GP &#10;U, and SSD controller. &#10;The announcement, which was made at Apples annual Worldwide Developers Conference WWDC, wilt finally en &#10;d the tech giants relationship with Intel, which started in 2005 after the former stopped using Power P &#10;C processors. &#10;The news wasnt surprising since rumors regarding Apples plans to drop Intel have circulated over the pa &#10;st two years. &#10;Intels ongoing chip shortage, caused by Intels troubled development of IOnm chips, likely hastened Appl &#10;es decision. ">
            <a:extLst>
              <a:ext uri="{FF2B5EF4-FFF2-40B4-BE49-F238E27FC236}">
                <a16:creationId xmlns:a16="http://schemas.microsoft.com/office/drawing/2014/main" id="{FE50B2F8-A5D7-94FC-1E9F-B5439E0E9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095143"/>
            <a:ext cx="6052936" cy="2804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05D27A8-E51F-6A8D-3EA2-E879A6A8FC0B}"/>
              </a:ext>
            </a:extLst>
          </p:cNvPr>
          <p:cNvPicPr>
            <a:picLocks noChangeAspect="1"/>
          </p:cNvPicPr>
          <p:nvPr/>
        </p:nvPicPr>
        <p:blipFill>
          <a:blip r:embed="rId5"/>
          <a:stretch>
            <a:fillRect/>
          </a:stretch>
        </p:blipFill>
        <p:spPr>
          <a:xfrm>
            <a:off x="43064" y="5279716"/>
            <a:ext cx="5954104" cy="1453364"/>
          </a:xfrm>
          <a:prstGeom prst="rect">
            <a:avLst/>
          </a:prstGeom>
        </p:spPr>
      </p:pic>
    </p:spTree>
    <p:extLst>
      <p:ext uri="{BB962C8B-B14F-4D97-AF65-F5344CB8AC3E}">
        <p14:creationId xmlns:p14="http://schemas.microsoft.com/office/powerpoint/2010/main" val="1349889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1327255" y="1030288"/>
            <a:ext cx="4099947" cy="1035579"/>
          </a:xfrm>
        </p:spPr>
        <p:txBody>
          <a:bodyPr>
            <a:normAutofit/>
          </a:bodyPr>
          <a:lstStyle/>
          <a:p>
            <a:pPr>
              <a:lnSpc>
                <a:spcPct val="90000"/>
              </a:lnSpc>
            </a:pPr>
            <a:r>
              <a:rPr lang="en-US" sz="3300" b="1" i="0" u="none" strike="noStrike" dirty="0">
                <a:effectLst/>
                <a:latin typeface="Nudista"/>
              </a:rPr>
              <a:t>NLP – Relationship extraction</a:t>
            </a:r>
            <a:endParaRPr lang="en-US" sz="3300" b="1" i="0" u="none" strike="noStrike">
              <a:effectLst/>
              <a:latin typeface="Nudista"/>
            </a:endParaRPr>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1327255" y="2142067"/>
            <a:ext cx="4099947" cy="3649133"/>
          </a:xfrm>
        </p:spPr>
        <p:txBody>
          <a:bodyPr>
            <a:normAutofit/>
          </a:bodyPr>
          <a:lstStyle/>
          <a:p>
            <a:pPr marL="0" lvl="0" indent="0">
              <a:buNone/>
            </a:pPr>
            <a:r>
              <a:rPr lang="en-US" b="0" i="0" u="none" strike="noStrike" dirty="0">
                <a:effectLst/>
                <a:latin typeface="Nunito Sans" panose="020F0502020204030204" pitchFamily="34" charset="0"/>
              </a:rPr>
              <a:t>Extracted subject – verb – object triplet</a:t>
            </a:r>
          </a:p>
          <a:p>
            <a:pPr marL="0" lvl="0" indent="0">
              <a:buNone/>
            </a:pPr>
            <a:r>
              <a:rPr lang="en-US" dirty="0">
                <a:latin typeface="Nunito Sans" panose="020F0502020204030204" pitchFamily="34" charset="0"/>
              </a:rPr>
              <a:t>Rule based extraction where each sentence was analyzed to extract subject verb and object</a:t>
            </a:r>
            <a:endParaRPr lang="en-US" dirty="0"/>
          </a:p>
          <a:p>
            <a:endParaRPr lang="en-US" dirty="0"/>
          </a:p>
        </p:txBody>
      </p:sp>
      <p:pic>
        <p:nvPicPr>
          <p:cNvPr id="4" name="Picture 3">
            <a:extLst>
              <a:ext uri="{FF2B5EF4-FFF2-40B4-BE49-F238E27FC236}">
                <a16:creationId xmlns:a16="http://schemas.microsoft.com/office/drawing/2014/main" id="{3F533768-8927-3B83-9181-CD2E57F22A8A}"/>
              </a:ext>
            </a:extLst>
          </p:cNvPr>
          <p:cNvPicPr>
            <a:picLocks noChangeAspect="1"/>
          </p:cNvPicPr>
          <p:nvPr/>
        </p:nvPicPr>
        <p:blipFill>
          <a:blip r:embed="rId4"/>
          <a:stretch>
            <a:fillRect/>
          </a:stretch>
        </p:blipFill>
        <p:spPr>
          <a:xfrm>
            <a:off x="6158000" y="639098"/>
            <a:ext cx="5253510"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F6D8EF74-9712-5EA1-570B-30D7DEFA940E}"/>
              </a:ext>
            </a:extLst>
          </p:cNvPr>
          <p:cNvPicPr>
            <a:picLocks noChangeAspect="1"/>
          </p:cNvPicPr>
          <p:nvPr/>
        </p:nvPicPr>
        <p:blipFill>
          <a:blip r:embed="rId5"/>
          <a:stretch>
            <a:fillRect/>
          </a:stretch>
        </p:blipFill>
        <p:spPr>
          <a:xfrm>
            <a:off x="6057694" y="4138834"/>
            <a:ext cx="5454122" cy="1458977"/>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76743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0894-21B3-A5BD-8B77-E06802F77747}"/>
              </a:ext>
            </a:extLst>
          </p:cNvPr>
          <p:cNvSpPr>
            <a:spLocks noGrp="1"/>
          </p:cNvSpPr>
          <p:nvPr>
            <p:ph type="title"/>
          </p:nvPr>
        </p:nvSpPr>
        <p:spPr>
          <a:xfrm>
            <a:off x="399895" y="63152"/>
            <a:ext cx="4099947" cy="1035579"/>
          </a:xfrm>
        </p:spPr>
        <p:txBody>
          <a:bodyPr>
            <a:normAutofit/>
          </a:bodyPr>
          <a:lstStyle/>
          <a:p>
            <a:r>
              <a:rPr lang="en-US" dirty="0"/>
              <a:t>NLP</a:t>
            </a:r>
          </a:p>
        </p:txBody>
      </p:sp>
      <p:sp>
        <p:nvSpPr>
          <p:cNvPr id="11" name="Rectangle 10">
            <a:extLst>
              <a:ext uri="{FF2B5EF4-FFF2-40B4-BE49-F238E27FC236}">
                <a16:creationId xmlns:a16="http://schemas.microsoft.com/office/drawing/2014/main" id="{738C413B-57E4-4FAD-AF00-1E89B4273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97333" y="4261157"/>
            <a:ext cx="2971800" cy="17083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9EEE54-3371-E023-6C2B-B447C636100B}"/>
              </a:ext>
            </a:extLst>
          </p:cNvPr>
          <p:cNvSpPr>
            <a:spLocks noGrp="1"/>
          </p:cNvSpPr>
          <p:nvPr>
            <p:ph idx="1"/>
          </p:nvPr>
        </p:nvSpPr>
        <p:spPr>
          <a:xfrm>
            <a:off x="1361187" y="1698171"/>
            <a:ext cx="4099947" cy="4292321"/>
          </a:xfrm>
        </p:spPr>
        <p:txBody>
          <a:bodyPr>
            <a:normAutofit fontScale="92500" lnSpcReduction="20000"/>
          </a:bodyPr>
          <a:lstStyle/>
          <a:p>
            <a:pPr lvl="0">
              <a:lnSpc>
                <a:spcPct val="90000"/>
              </a:lnSpc>
            </a:pPr>
            <a:r>
              <a:rPr lang="en-US" dirty="0">
                <a:latin typeface="Nunito Sans" panose="020F0502020204030204" pitchFamily="34" charset="0"/>
              </a:rPr>
              <a:t>Identify the Subject Verb Object triplet </a:t>
            </a:r>
          </a:p>
          <a:p>
            <a:pPr lvl="0">
              <a:lnSpc>
                <a:spcPct val="90000"/>
              </a:lnSpc>
            </a:pPr>
            <a:r>
              <a:rPr lang="en-US" dirty="0">
                <a:latin typeface="Nunito Sans" panose="020F0502020204030204" pitchFamily="34" charset="0"/>
              </a:rPr>
              <a:t>Identify Token &amp; Entity to create node csv</a:t>
            </a:r>
          </a:p>
          <a:p>
            <a:pPr lvl="0">
              <a:lnSpc>
                <a:spcPct val="90000"/>
              </a:lnSpc>
            </a:pPr>
            <a:r>
              <a:rPr lang="en-US" dirty="0">
                <a:latin typeface="Nunito Sans" panose="020F0502020204030204" pitchFamily="34" charset="0"/>
              </a:rPr>
              <a:t>Lemmatize the verb, remove </a:t>
            </a:r>
            <a:r>
              <a:rPr lang="en-US" dirty="0" err="1">
                <a:latin typeface="Nunito Sans" panose="020F0502020204030204" pitchFamily="34" charset="0"/>
              </a:rPr>
              <a:t>stopwords</a:t>
            </a:r>
            <a:r>
              <a:rPr lang="en-US" dirty="0">
                <a:latin typeface="Nunito Sans" panose="020F0502020204030204" pitchFamily="34" charset="0"/>
              </a:rPr>
              <a:t> and identify synonyms using Wordnet</a:t>
            </a:r>
          </a:p>
          <a:p>
            <a:pPr lvl="0">
              <a:lnSpc>
                <a:spcPct val="90000"/>
              </a:lnSpc>
            </a:pPr>
            <a:r>
              <a:rPr lang="en-US" dirty="0">
                <a:latin typeface="Nunito Sans" panose="020F0502020204030204" pitchFamily="34" charset="0"/>
              </a:rPr>
              <a:t>Find the similarity for Subject and Object using Jaccard Similarity with threshold 0.5</a:t>
            </a:r>
          </a:p>
          <a:p>
            <a:pPr lvl="0">
              <a:lnSpc>
                <a:spcPct val="90000"/>
              </a:lnSpc>
            </a:pPr>
            <a:r>
              <a:rPr lang="en-US" dirty="0">
                <a:latin typeface="Nunito Sans" panose="020F0502020204030204" pitchFamily="34" charset="0"/>
              </a:rPr>
              <a:t>Filter the entries that have subject and object are same</a:t>
            </a:r>
          </a:p>
          <a:p>
            <a:pPr lvl="0">
              <a:lnSpc>
                <a:spcPct val="90000"/>
              </a:lnSpc>
            </a:pPr>
            <a:r>
              <a:rPr lang="en-US" dirty="0">
                <a:latin typeface="Nunito Sans" panose="020F0502020204030204" pitchFamily="34" charset="0"/>
              </a:rPr>
              <a:t>Filtered subject &amp; object having less than 3 characters</a:t>
            </a:r>
          </a:p>
          <a:p>
            <a:pPr lvl="0">
              <a:lnSpc>
                <a:spcPct val="90000"/>
              </a:lnSpc>
            </a:pPr>
            <a:r>
              <a:rPr lang="en-US" dirty="0">
                <a:latin typeface="Nunito Sans" panose="020F0502020204030204" pitchFamily="34" charset="0"/>
              </a:rPr>
              <a:t>Removed numerical &amp; alpha numerical values from subject &amp; object [e.g. A234, XYZ456]</a:t>
            </a:r>
          </a:p>
          <a:p>
            <a:pPr>
              <a:lnSpc>
                <a:spcPct val="90000"/>
              </a:lnSpc>
            </a:pPr>
            <a:endParaRPr lang="en-US" sz="1700" dirty="0">
              <a:sym typeface="Wingdings" pitchFamily="2" charset="2"/>
            </a:endParaRPr>
          </a:p>
          <a:p>
            <a:pPr>
              <a:lnSpc>
                <a:spcPct val="90000"/>
              </a:lnSpc>
            </a:pPr>
            <a:endParaRPr lang="en-US" sz="1700" dirty="0"/>
          </a:p>
          <a:p>
            <a:pPr>
              <a:lnSpc>
                <a:spcPct val="90000"/>
              </a:lnSpc>
            </a:pPr>
            <a:endParaRPr lang="en-US" sz="1700" dirty="0"/>
          </a:p>
        </p:txBody>
      </p:sp>
      <p:sp>
        <p:nvSpPr>
          <p:cNvPr id="13" name="Rounded Rectangle 30">
            <a:extLst>
              <a:ext uri="{FF2B5EF4-FFF2-40B4-BE49-F238E27FC236}">
                <a16:creationId xmlns:a16="http://schemas.microsoft.com/office/drawing/2014/main" id="{96184565-6B22-40B8-AEFC-E5D103C55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626261"/>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BBEBA0-1F37-E620-3C6A-B92DD56FC7E5}"/>
              </a:ext>
            </a:extLst>
          </p:cNvPr>
          <p:cNvPicPr>
            <a:picLocks noChangeAspect="1"/>
          </p:cNvPicPr>
          <p:nvPr/>
        </p:nvPicPr>
        <p:blipFill>
          <a:blip r:embed="rId3"/>
          <a:stretch>
            <a:fillRect/>
          </a:stretch>
        </p:blipFill>
        <p:spPr>
          <a:xfrm>
            <a:off x="6208709" y="1098731"/>
            <a:ext cx="5204358" cy="1756470"/>
          </a:xfrm>
          <a:prstGeom prst="roundRect">
            <a:avLst>
              <a:gd name="adj" fmla="val 5453"/>
            </a:avLst>
          </a:prstGeom>
          <a:ln w="50800" cap="sq" cmpd="dbl">
            <a:noFill/>
            <a:miter lim="800000"/>
          </a:ln>
          <a:effectLst/>
        </p:spPr>
      </p:pic>
      <p:sp>
        <p:nvSpPr>
          <p:cNvPr id="15" name="Rounded Rectangle 35">
            <a:extLst>
              <a:ext uri="{FF2B5EF4-FFF2-40B4-BE49-F238E27FC236}">
                <a16:creationId xmlns:a16="http://schemas.microsoft.com/office/drawing/2014/main" id="{A9B5337D-1BB2-4459-9BD6-59184E383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08" y="3515716"/>
            <a:ext cx="5433751" cy="2711655"/>
          </a:xfrm>
          <a:prstGeom prst="roundRect">
            <a:avLst>
              <a:gd name="adj" fmla="val 7505"/>
            </a:avLst>
          </a:pr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41C672-2875-3544-348D-5FDC0EECFFDA}"/>
              </a:ext>
            </a:extLst>
          </p:cNvPr>
          <p:cNvPicPr>
            <a:picLocks noChangeAspect="1"/>
          </p:cNvPicPr>
          <p:nvPr/>
        </p:nvPicPr>
        <p:blipFill>
          <a:blip r:embed="rId4"/>
          <a:stretch>
            <a:fillRect/>
          </a:stretch>
        </p:blipFill>
        <p:spPr>
          <a:xfrm>
            <a:off x="6208709" y="4092273"/>
            <a:ext cx="5204358" cy="1548296"/>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779815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{6DA6052D-58F5-CD49-AF39-AA2C6FD2C300}tf10001058</Template>
  <TotalTime>5283</TotalTime>
  <Words>848</Words>
  <Application>Microsoft Macintosh PowerPoint</Application>
  <PresentationFormat>Widescreen</PresentationFormat>
  <Paragraphs>121</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Nudista</vt:lpstr>
      <vt:lpstr>Nunito Sans</vt:lpstr>
      <vt:lpstr>Celestial</vt:lpstr>
      <vt:lpstr>Semi conductor – chip shortage Analysis</vt:lpstr>
      <vt:lpstr>Introduction</vt:lpstr>
      <vt:lpstr>Data Source</vt:lpstr>
      <vt:lpstr>Methodology</vt:lpstr>
      <vt:lpstr>Preprocess data - NEWS</vt:lpstr>
      <vt:lpstr>Preprocess data - WIKI</vt:lpstr>
      <vt:lpstr>NLP – Coreference resolution</vt:lpstr>
      <vt:lpstr>NLP – Relationship extraction</vt:lpstr>
      <vt:lpstr>NLP</vt:lpstr>
      <vt:lpstr>NLP – Entity Selection &amp; Synonyms</vt:lpstr>
      <vt:lpstr>NEo4j -  Summary</vt:lpstr>
      <vt:lpstr>Neo4j – ALL Data</vt:lpstr>
      <vt:lpstr>Neo4j – Top5 </vt:lpstr>
      <vt:lpstr>Neo4j – Semiconductor Hub</vt:lpstr>
      <vt:lpstr>Neo4j - Acquisition</vt:lpstr>
      <vt:lpstr>Neo4j – COVID19 impact on semiconductor </vt:lpstr>
      <vt:lpstr>Gds – creation</vt:lpstr>
      <vt:lpstr>Neo4j – triangular node</vt:lpstr>
      <vt:lpstr>Gds graph –  connection</vt:lpstr>
      <vt:lpstr>PowerPoint Presentation</vt:lpstr>
      <vt:lpstr>Tools used</vt:lpstr>
      <vt:lpstr>      Challenges                                  lessons learned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 conductor – chip shortage Analysis</dc:title>
  <dc:creator>Solaimalai Subramanian</dc:creator>
  <cp:lastModifiedBy>Brij L Dwivedi</cp:lastModifiedBy>
  <cp:revision>43</cp:revision>
  <dcterms:created xsi:type="dcterms:W3CDTF">2022-12-07T03:39:41Z</dcterms:created>
  <dcterms:modified xsi:type="dcterms:W3CDTF">2022-12-10T22:20:51Z</dcterms:modified>
</cp:coreProperties>
</file>